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20" r:id="rId4"/>
    <p:sldMasterId id="2147483756" r:id="rId5"/>
    <p:sldMasterId id="2147483768" r:id="rId6"/>
    <p:sldMasterId id="2147483793" r:id="rId7"/>
  </p:sldMasterIdLst>
  <p:notesMasterIdLst>
    <p:notesMasterId r:id="rId28"/>
  </p:notesMasterIdLst>
  <p:sldIdLst>
    <p:sldId id="343" r:id="rId8"/>
    <p:sldId id="340" r:id="rId9"/>
    <p:sldId id="362" r:id="rId10"/>
    <p:sldId id="364" r:id="rId11"/>
    <p:sldId id="341" r:id="rId12"/>
    <p:sldId id="342" r:id="rId13"/>
    <p:sldId id="351" r:id="rId14"/>
    <p:sldId id="258" r:id="rId15"/>
    <p:sldId id="262" r:id="rId16"/>
    <p:sldId id="264" r:id="rId17"/>
    <p:sldId id="273" r:id="rId18"/>
    <p:sldId id="274" r:id="rId19"/>
    <p:sldId id="347" r:id="rId20"/>
    <p:sldId id="302" r:id="rId21"/>
    <p:sldId id="354" r:id="rId22"/>
    <p:sldId id="346" r:id="rId23"/>
    <p:sldId id="330" r:id="rId24"/>
    <p:sldId id="348" r:id="rId25"/>
    <p:sldId id="357" r:id="rId26"/>
    <p:sldId id="35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77" d="100"/>
          <a:sy n="77" d="100"/>
        </p:scale>
        <p:origin x="-11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77B51-6031-41DC-B87F-F631251C667D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5B25B-69F8-41B3-8A3C-E27FE24CE8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88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IQ" smtClean="0">
              <a:latin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F65B3ED-5E5B-4C20-8B46-693DC14BBF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A8690AB-6041-4AA8-A11E-A4789AE23B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13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7B0FF08-CFE6-4F43-9B8C-B18203C8B7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CBF747C-5747-4B20-804F-1AEC485BCF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97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7F77449-62F1-4A01-90A7-CA2654043F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48AC90C-A566-4C88-93D8-074CE487597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390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F65B3ED-5E5B-4C20-8B46-693DC14BBF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A8690AB-6041-4AA8-A11E-A4789AE23B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480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3981A3C-3DED-453B-BED0-F7F4051B586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1A47617-17EE-4F20-80BB-F9AAC601E02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986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550C45D-F171-4E20-AA16-47A0E94900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B14A107-3DAB-44D5-9DD0-A1D908EB88E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015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5C762C6-3FAC-4967-9774-6E00B6D345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5C69888-5D1D-4743-A287-3EAA4BE0A7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315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5968548-AC23-4ADC-AC39-AE4ACCD6717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624F525-1077-43CD-955E-5ADE6B7442F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926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970C4F6-C92D-45EC-ABC6-66A3D287FE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C3666FF-D207-4940-BCE0-D5AFB00EA9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0348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5C0A534-AC58-46D2-8E79-08CABB2831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5A83E5F-FFD9-4CE1-91D0-4566DC233CD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195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3C2C999-8C93-4DB4-9433-30CCAE1B7E6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DEAA9EC-8AE3-48BF-A1E7-6F2F6FC732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99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3981A3C-3DED-453B-BED0-F7F4051B586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1A47617-17EE-4F20-80BB-F9AAC601E02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981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8FDFC0D-0B7D-4D70-9527-3E42423F66E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D84535A-B646-4C06-8626-EDAB3B80E0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88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7B0FF08-CFE6-4F43-9B8C-B18203C8B7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CBF747C-5747-4B20-804F-1AEC485BCF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909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7F77449-62F1-4A01-90A7-CA2654043F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48AC90C-A566-4C88-93D8-074CE487597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1258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F65B3ED-5E5B-4C20-8B46-693DC14BBF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A8690AB-6041-4AA8-A11E-A4789AE23B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3791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3981A3C-3DED-453B-BED0-F7F4051B586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1A47617-17EE-4F20-80BB-F9AAC601E02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1784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550C45D-F171-4E20-AA16-47A0E94900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B14A107-3DAB-44D5-9DD0-A1D908EB88E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576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5C762C6-3FAC-4967-9774-6E00B6D345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5C69888-5D1D-4743-A287-3EAA4BE0A7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0540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5968548-AC23-4ADC-AC39-AE4ACCD6717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624F525-1077-43CD-955E-5ADE6B7442F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5022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970C4F6-C92D-45EC-ABC6-66A3D287FE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C3666FF-D207-4940-BCE0-D5AFB00EA9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8974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5C0A534-AC58-46D2-8E79-08CABB2831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5A83E5F-FFD9-4CE1-91D0-4566DC233CD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26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550C45D-F171-4E20-AA16-47A0E94900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B14A107-3DAB-44D5-9DD0-A1D908EB88E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7534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3C2C999-8C93-4DB4-9433-30CCAE1B7E6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DEAA9EC-8AE3-48BF-A1E7-6F2F6FC732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8422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8FDFC0D-0B7D-4D70-9527-3E42423F66E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D84535A-B646-4C06-8626-EDAB3B80E0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5582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7B0FF08-CFE6-4F43-9B8C-B18203C8B7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CBF747C-5747-4B20-804F-1AEC485BCF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259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7F77449-62F1-4A01-90A7-CA2654043F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48AC90C-A566-4C88-93D8-074CE487597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4296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F65B3ED-5E5B-4C20-8B46-693DC14BBF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A8690AB-6041-4AA8-A11E-A4789AE23B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881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3981A3C-3DED-453B-BED0-F7F4051B586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1A47617-17EE-4F20-80BB-F9AAC601E02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0769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550C45D-F171-4E20-AA16-47A0E94900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B14A107-3DAB-44D5-9DD0-A1D908EB88E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5594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5C762C6-3FAC-4967-9774-6E00B6D345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5C69888-5D1D-4743-A287-3EAA4BE0A7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5318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5968548-AC23-4ADC-AC39-AE4ACCD6717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624F525-1077-43CD-955E-5ADE6B7442F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5593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970C4F6-C92D-45EC-ABC6-66A3D287FE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C3666FF-D207-4940-BCE0-D5AFB00EA9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07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5C762C6-3FAC-4967-9774-6E00B6D345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5C69888-5D1D-4743-A287-3EAA4BE0A7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1624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5C0A534-AC58-46D2-8E79-08CABB2831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5A83E5F-FFD9-4CE1-91D0-4566DC233CD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320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3C2C999-8C93-4DB4-9433-30CCAE1B7E6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DEAA9EC-8AE3-48BF-A1E7-6F2F6FC732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5661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8FDFC0D-0B7D-4D70-9527-3E42423F66E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D84535A-B646-4C06-8626-EDAB3B80E0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598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7B0FF08-CFE6-4F43-9B8C-B18203C8B7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CBF747C-5747-4B20-804F-1AEC485BCF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5313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7F77449-62F1-4A01-90A7-CA2654043F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48AC90C-A566-4C88-93D8-074CE487597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0672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EBD89-70C5-4868-B762-2ABF8265BF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D226-5E68-4FD2-A859-2B163C8FDD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2654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9C3B5-6EA4-4DD8-A377-F2AE560652B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3770F-5E0B-49A2-80AB-7D8C31F1468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1184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C61B9-028E-4AA2-8A75-7E33D0B4121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62D8C-F9A7-41CB-B112-71479AE861C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9511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CE946-A316-4368-AF91-72CB0F022B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3F2A0-1C24-48B2-89E8-B1D7C81596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3139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DEAF2-95A9-4F1E-A91B-9853048B36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DEF90-D5A1-4A8C-BD6E-FE1333C0E7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32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5968548-AC23-4ADC-AC39-AE4ACCD6717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624F525-1077-43CD-955E-5ADE6B7442F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33772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31659-24CC-4A2E-AC6C-DF43C7734D4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4C00E-84CC-45AE-BC66-2B02BBB92D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5356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8D21A-D7DE-4632-9DA0-0BD11447C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C439A-6B6C-4D08-9EC4-8963B1EC43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20686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27D28-1487-4953-B11D-AE3D416DD71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3FA63-80ED-4CC6-9A6C-F6A76500A2C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0322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0F8DF-BDD0-41F2-8AB1-E961043FB1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E36A2-F34A-472E-BA7B-D3CA9581DEF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2737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54C2-5CB8-4E06-9BE4-925F068082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01117-6B06-4D1D-9DA7-4DAAEA15E4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45673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D5B37-76AF-4F4A-9C48-83E07E605E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C83BC-8B8C-4E49-A3C0-8A1629DC01A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9665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336232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10687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783507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512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970C4F6-C92D-45EC-ABC6-66A3D287FE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C3666FF-D207-4940-BCE0-D5AFB00EA9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92515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342510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465183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3737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58771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IQ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27847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182003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70054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FA24-24DD-4E6E-9510-3934E27E04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9E54-00A2-4F9C-B238-47B51DD8C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22930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FA24-24DD-4E6E-9510-3934E27E04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9E54-00A2-4F9C-B238-47B51DD8C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56912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FA24-24DD-4E6E-9510-3934E27E04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9E54-00A2-4F9C-B238-47B51DD8C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27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5C0A534-AC58-46D2-8E79-08CABB2831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5A83E5F-FFD9-4CE1-91D0-4566DC233CD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6775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FA24-24DD-4E6E-9510-3934E27E04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9E54-00A2-4F9C-B238-47B51DD8C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50128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FA24-24DD-4E6E-9510-3934E27E04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9E54-00A2-4F9C-B238-47B51DD8C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030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FA24-24DD-4E6E-9510-3934E27E04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9E54-00A2-4F9C-B238-47B51DD8C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44967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FA24-24DD-4E6E-9510-3934E27E04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9E54-00A2-4F9C-B238-47B51DD8C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87892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FA24-24DD-4E6E-9510-3934E27E04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9E54-00A2-4F9C-B238-47B51DD8C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59081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FA24-24DD-4E6E-9510-3934E27E04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9E54-00A2-4F9C-B238-47B51DD8C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60643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FA24-24DD-4E6E-9510-3934E27E04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9E54-00A2-4F9C-B238-47B51DD8C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9139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FA24-24DD-4E6E-9510-3934E27E04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9E54-00A2-4F9C-B238-47B51DD8C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3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3C2C999-8C93-4DB4-9433-30CCAE1B7E6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DEAA9EC-8AE3-48BF-A1E7-6F2F6FC732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16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8FDFC0D-0B7D-4D70-9527-3E42423F66E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D84535A-B646-4C06-8626-EDAB3B80E0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5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7015F3-8599-4E74-9773-A045F0F4B60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B3D751-8B4D-4FE2-85E6-187B1ACBD0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90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7015F3-8599-4E74-9773-A045F0F4B60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B3D751-8B4D-4FE2-85E6-187B1ACBD0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7015F3-8599-4E74-9773-A045F0F4B60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B3D751-8B4D-4FE2-85E6-187B1ACBD0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13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7015F3-8599-4E74-9773-A045F0F4B60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10/22/2017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B3D751-8B4D-4FE2-85E6-187B1ACBD0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69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6C113C-0BD6-43EF-BB28-919A9F153FBB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10/22/2017</a:t>
            </a:fld>
            <a:endParaRPr lang="en-US" sz="140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716E1B-76FF-4EAA-865E-6D7FE8A4BEAF}" type="slidenum">
              <a:rPr lang="en-US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68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63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Helvetic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Helvetic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Helvetic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Helvetic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3FA24-24DD-4E6E-9510-3934E27E04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39E54-00A2-4F9C-B238-47B51DD8C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08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estrous cycle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Definition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Sexual Puberty in the females is defined as the age at the first expressed estrous with ovulation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Sexual Maturity 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the females is defined as the age at the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expressed estrous with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ovulation and normal parturition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66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679575" y="358775"/>
            <a:ext cx="5811838" cy="4556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92000"/>
              </a:lnSpc>
              <a:defRPr/>
            </a:pPr>
            <a:r>
              <a:rPr lang="en-US" sz="2800">
                <a:solidFill>
                  <a:srgbClr val="1F497D"/>
                </a:solidFill>
                <a:cs typeface="Arial" pitchFamily="34" charset="0"/>
              </a:rPr>
              <a:t>Characteristics of Estrous Cycles</a:t>
            </a:r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428625" y="1428750"/>
            <a:ext cx="83693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114300" lvl="1" fontAlgn="base">
              <a:lnSpc>
                <a:spcPct val="89000"/>
              </a:lnSpc>
              <a:spcBef>
                <a:spcPct val="43000"/>
              </a:spcBef>
              <a:spcAft>
                <a:spcPct val="0"/>
              </a:spcAft>
              <a:tabLst>
                <a:tab pos="3079750" algn="l"/>
                <a:tab pos="4460875" algn="l"/>
                <a:tab pos="5778500" algn="l"/>
                <a:tab pos="7207250" algn="l"/>
                <a:tab pos="7715250" algn="l"/>
              </a:tabLst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	Cow	  Ewe	 Sow	  Mare</a:t>
            </a:r>
          </a:p>
          <a:p>
            <a:pPr marL="114300" lvl="1" fontAlgn="base">
              <a:lnSpc>
                <a:spcPct val="89000"/>
              </a:lnSpc>
              <a:spcBef>
                <a:spcPct val="43000"/>
              </a:spcBef>
              <a:spcAft>
                <a:spcPct val="0"/>
              </a:spcAft>
              <a:tabLst>
                <a:tab pos="3079750" algn="l"/>
                <a:tab pos="4460875" algn="l"/>
                <a:tab pos="5778500" algn="l"/>
                <a:tab pos="7207250" algn="l"/>
                <a:tab pos="7715250" algn="l"/>
              </a:tabLst>
            </a:pPr>
            <a:endParaRPr lang="en-US" sz="20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marL="114300" lvl="1" fontAlgn="base">
              <a:lnSpc>
                <a:spcPct val="89000"/>
              </a:lnSpc>
              <a:spcBef>
                <a:spcPct val="43000"/>
              </a:spcBef>
              <a:spcAft>
                <a:spcPct val="0"/>
              </a:spcAft>
              <a:tabLst>
                <a:tab pos="3079750" algn="l"/>
                <a:tab pos="4460875" algn="l"/>
                <a:tab pos="5778500" algn="l"/>
                <a:tab pos="7207250" algn="l"/>
                <a:tab pos="7715250" algn="l"/>
              </a:tabLst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Estrous cycle (days)	   21	   17	  21	   21</a:t>
            </a:r>
          </a:p>
          <a:p>
            <a:pPr marL="114300" lvl="1" fontAlgn="base">
              <a:lnSpc>
                <a:spcPct val="89000"/>
              </a:lnSpc>
              <a:spcBef>
                <a:spcPct val="43000"/>
              </a:spcBef>
              <a:spcAft>
                <a:spcPct val="0"/>
              </a:spcAft>
              <a:tabLst>
                <a:tab pos="3079750" algn="l"/>
                <a:tab pos="4460875" algn="l"/>
                <a:tab pos="5778500" algn="l"/>
                <a:tab pos="7207250" algn="l"/>
                <a:tab pos="7715250" algn="l"/>
              </a:tabLst>
            </a:pPr>
            <a:r>
              <a:rPr lang="en-US" sz="2000" dirty="0" err="1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Proestrus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 (days)	  3-4	  2-3	   3-4	   2-3</a:t>
            </a:r>
          </a:p>
          <a:p>
            <a:pPr marL="114300" lvl="1" fontAlgn="base">
              <a:lnSpc>
                <a:spcPct val="89000"/>
              </a:lnSpc>
              <a:spcBef>
                <a:spcPct val="43000"/>
              </a:spcBef>
              <a:spcAft>
                <a:spcPct val="0"/>
              </a:spcAft>
              <a:tabLst>
                <a:tab pos="3079750" algn="l"/>
                <a:tab pos="4460875" algn="l"/>
                <a:tab pos="5778500" algn="l"/>
                <a:tab pos="7207250" algn="l"/>
                <a:tab pos="7715250" algn="l"/>
              </a:tabLst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Estrus	12-18 hr	24-36 hr	48-72 hr	4-8 days</a:t>
            </a:r>
          </a:p>
          <a:p>
            <a:pPr marL="114300" lvl="1" fontAlgn="base">
              <a:lnSpc>
                <a:spcPct val="89000"/>
              </a:lnSpc>
              <a:spcBef>
                <a:spcPct val="43000"/>
              </a:spcBef>
              <a:spcAft>
                <a:spcPct val="0"/>
              </a:spcAft>
              <a:tabLst>
                <a:tab pos="3079750" algn="l"/>
                <a:tab pos="4460875" algn="l"/>
                <a:tab pos="5778500" algn="l"/>
                <a:tab pos="7207250" algn="l"/>
                <a:tab pos="7715250" algn="l"/>
              </a:tabLst>
            </a:pPr>
            <a:r>
              <a:rPr lang="en-US" sz="2000" dirty="0" err="1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Metestrus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 (days)	  3-4	  2-3	  2-3	   2-3</a:t>
            </a:r>
          </a:p>
          <a:p>
            <a:pPr marL="114300" lvl="1" fontAlgn="base">
              <a:lnSpc>
                <a:spcPct val="89000"/>
              </a:lnSpc>
              <a:spcBef>
                <a:spcPct val="43000"/>
              </a:spcBef>
              <a:spcAft>
                <a:spcPct val="0"/>
              </a:spcAft>
              <a:tabLst>
                <a:tab pos="3079750" algn="l"/>
                <a:tab pos="4460875" algn="l"/>
                <a:tab pos="5778500" algn="l"/>
                <a:tab pos="7207250" algn="l"/>
                <a:tab pos="7715250" algn="l"/>
              </a:tabLst>
            </a:pPr>
            <a:r>
              <a:rPr lang="en-US" sz="2000" dirty="0" err="1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Diestrus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 (days)	10-14	10-12	 11-13	 10-12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079750" algn="l"/>
                <a:tab pos="4460875" algn="l"/>
                <a:tab pos="5778500" algn="l"/>
                <a:tab pos="7207250" algn="l"/>
                <a:tab pos="7715250" algn="l"/>
              </a:tabLst>
            </a:pPr>
            <a:endParaRPr lang="en-US" sz="20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46436" name="Line 4"/>
          <p:cNvSpPr>
            <a:spLocks noChangeShapeType="1"/>
          </p:cNvSpPr>
          <p:nvPr/>
        </p:nvSpPr>
        <p:spPr bwMode="auto">
          <a:xfrm>
            <a:off x="609600" y="2041525"/>
            <a:ext cx="7889875" cy="63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437" name="Line 5"/>
          <p:cNvSpPr>
            <a:spLocks noChangeShapeType="1"/>
          </p:cNvSpPr>
          <p:nvPr/>
        </p:nvSpPr>
        <p:spPr bwMode="auto">
          <a:xfrm>
            <a:off x="641350" y="1108075"/>
            <a:ext cx="7874000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438" name="Line 6"/>
          <p:cNvSpPr>
            <a:spLocks noChangeShapeType="1"/>
          </p:cNvSpPr>
          <p:nvPr/>
        </p:nvSpPr>
        <p:spPr bwMode="auto">
          <a:xfrm>
            <a:off x="660400" y="4540250"/>
            <a:ext cx="80137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019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34B3F-4767-4581-A751-3186EF672B0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71500" y="188640"/>
            <a:ext cx="77724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rgbClr val="1F497D"/>
                </a:solidFill>
                <a:cs typeface="Arial" pitchFamily="34" charset="0"/>
              </a:rPr>
              <a:t>Signs of Estrus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0" y="1714500"/>
            <a:ext cx="9036496" cy="4810844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4000" kern="0" dirty="0">
                <a:solidFill>
                  <a:srgbClr val="0000FF"/>
                </a:solidFill>
                <a:cs typeface="Arial" pitchFamily="34" charset="0"/>
              </a:rPr>
              <a:t>Primary Sign of Estrus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solidFill>
                <a:prstClr val="black"/>
              </a:solidFill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3200" kern="0" dirty="0">
                <a:solidFill>
                  <a:prstClr val="black"/>
                </a:solidFill>
                <a:cs typeface="Arial" pitchFamily="34" charset="0"/>
              </a:rPr>
              <a:t>Stands immobile when mounted</a:t>
            </a:r>
            <a:r>
              <a:rPr lang="en-US" sz="3200" kern="0" dirty="0" smtClean="0">
                <a:solidFill>
                  <a:prstClr val="black"/>
                </a:solidFill>
                <a:cs typeface="Arial" pitchFamily="34" charset="0"/>
              </a:rPr>
              <a:t>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3200" kern="0" dirty="0" smtClean="0">
                <a:solidFill>
                  <a:prstClr val="black"/>
                </a:solidFill>
                <a:cs typeface="Arial" pitchFamily="34" charset="0"/>
              </a:rPr>
              <a:t>Bellowing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 smtClean="0">
                <a:solidFill>
                  <a:prstClr val="black"/>
                </a:solidFill>
                <a:cs typeface="Arial" pitchFamily="34" charset="0"/>
              </a:rPr>
              <a:t>Red vulva</a:t>
            </a:r>
            <a:endParaRPr lang="en-US" sz="2800" kern="0" dirty="0">
              <a:solidFill>
                <a:prstClr val="black"/>
              </a:solidFill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 smtClean="0">
                <a:solidFill>
                  <a:prstClr val="black"/>
                </a:solidFill>
                <a:cs typeface="Arial" pitchFamily="34" charset="0"/>
              </a:rPr>
              <a:t>Swollen </a:t>
            </a:r>
            <a:r>
              <a:rPr lang="en-US" sz="2800" kern="0" dirty="0">
                <a:solidFill>
                  <a:prstClr val="black"/>
                </a:solidFill>
                <a:cs typeface="Arial" pitchFamily="34" charset="0"/>
              </a:rPr>
              <a:t>vulva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solidFill>
                  <a:prstClr val="black"/>
                </a:solidFill>
                <a:cs typeface="Arial" pitchFamily="34" charset="0"/>
              </a:rPr>
              <a:t>Clear mucus discharge from vulva</a:t>
            </a:r>
          </a:p>
          <a:p>
            <a:pPr lvl="1">
              <a:spcBef>
                <a:spcPct val="20000"/>
              </a:spcBef>
              <a:defRPr/>
            </a:pPr>
            <a:r>
              <a:rPr lang="en-US" sz="3200" kern="0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endParaRPr lang="en-US" sz="3200" kern="0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69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7772400" cy="714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7B9899"/>
                </a:solidFill>
              </a:rPr>
              <a:t>Secondary Signs of Estrus</a:t>
            </a:r>
          </a:p>
        </p:txBody>
      </p:sp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5AEBD-6A51-41A7-B5DE-D276B5A45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428750"/>
            <a:ext cx="4572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smtClean="0">
                <a:solidFill>
                  <a:srgbClr val="0000FF"/>
                </a:solidFill>
                <a:cs typeface="Arial" pitchFamily="34" charset="0"/>
              </a:rPr>
              <a:t>Behavioral</a:t>
            </a:r>
            <a:endParaRPr lang="en-US" sz="2800" kern="0" dirty="0">
              <a:solidFill>
                <a:prstClr val="black"/>
              </a:solidFill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solidFill>
                  <a:prstClr val="black"/>
                </a:solidFill>
                <a:cs typeface="Arial" pitchFamily="34" charset="0"/>
              </a:rPr>
              <a:t>Increased Activity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 smtClean="0">
                <a:solidFill>
                  <a:prstClr val="black"/>
                </a:solidFill>
                <a:cs typeface="Arial" pitchFamily="34" charset="0"/>
              </a:rPr>
              <a:t>Charging</a:t>
            </a:r>
            <a:endParaRPr lang="en-US" sz="2800" kern="0" dirty="0">
              <a:solidFill>
                <a:prstClr val="black"/>
              </a:solidFill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 smtClean="0">
                <a:solidFill>
                  <a:prstClr val="black"/>
                </a:solidFill>
                <a:cs typeface="Arial" pitchFamily="34" charset="0"/>
              </a:rPr>
              <a:t>Licking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 smtClean="0">
                <a:solidFill>
                  <a:prstClr val="black"/>
                </a:solidFill>
                <a:cs typeface="Arial" pitchFamily="34" charset="0"/>
              </a:rPr>
              <a:t>Sniffing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 smtClean="0">
                <a:solidFill>
                  <a:prstClr val="black"/>
                </a:solidFill>
                <a:cs typeface="Arial" pitchFamily="34" charset="0"/>
              </a:rPr>
              <a:t>Chin-resting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 smtClean="0">
                <a:solidFill>
                  <a:prstClr val="black"/>
                </a:solidFill>
                <a:cs typeface="Arial" pitchFamily="34" charset="0"/>
              </a:rPr>
              <a:t>Mounting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800" kern="0" dirty="0">
              <a:solidFill>
                <a:prstClr val="black"/>
              </a:solidFill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800" kern="0" dirty="0">
              <a:solidFill>
                <a:prstClr val="black"/>
              </a:solidFill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800" kern="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786313" y="1357313"/>
            <a:ext cx="3810000" cy="3124200"/>
          </a:xfrm>
          <a:prstGeom prst="rect">
            <a:avLst/>
          </a:prstGeom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800" kern="0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47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88757-4AB6-4D9C-AB80-1358751FDD6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0063" y="857250"/>
            <a:ext cx="73580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solidFill>
                  <a:srgbClr val="0000FF"/>
                </a:solidFill>
                <a:cs typeface="Arial" pitchFamily="34" charset="0"/>
              </a:rPr>
              <a:t>Miscellaneous Signs</a:t>
            </a:r>
            <a:r>
              <a:rPr lang="en-US" sz="3200" kern="0" dirty="0">
                <a:solidFill>
                  <a:prstClr val="black"/>
                </a:solidFill>
                <a:cs typeface="Arial" pitchFamily="34" charset="0"/>
              </a:rPr>
              <a:t> of Estrus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solidFill>
                  <a:prstClr val="black"/>
                </a:solidFill>
                <a:cs typeface="Arial" pitchFamily="34" charset="0"/>
              </a:rPr>
              <a:t>Depressed appetite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solidFill>
                  <a:prstClr val="black"/>
                </a:solidFill>
                <a:cs typeface="Arial" pitchFamily="34" charset="0"/>
              </a:rPr>
              <a:t>Depressed milk production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00063" y="2500313"/>
            <a:ext cx="5715000" cy="2743200"/>
          </a:xfrm>
          <a:prstGeom prst="rect">
            <a:avLst/>
          </a:prstGeom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solidFill>
                  <a:prstClr val="black"/>
                </a:solidFill>
                <a:cs typeface="Arial" pitchFamily="34" charset="0"/>
              </a:rPr>
              <a:t>Frequent </a:t>
            </a:r>
            <a:r>
              <a:rPr lang="en-US" sz="2800" kern="0" dirty="0" smtClean="0">
                <a:solidFill>
                  <a:prstClr val="black"/>
                </a:solidFill>
                <a:cs typeface="Arial" pitchFamily="34" charset="0"/>
              </a:rPr>
              <a:t>Urination</a:t>
            </a:r>
            <a:endParaRPr lang="en-US" sz="2800" kern="0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87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b="1" u="sng" dirty="0" smtClean="0"/>
              <a:t>During rectal palpation</a:t>
            </a:r>
          </a:p>
          <a:p>
            <a:pPr eaLnBrk="1" hangingPunct="1"/>
            <a:r>
              <a:rPr lang="en-US" dirty="0" smtClean="0"/>
              <a:t>Uterus is turgid</a:t>
            </a:r>
          </a:p>
          <a:p>
            <a:pPr eaLnBrk="1" hangingPunct="1"/>
            <a:r>
              <a:rPr lang="en-US" dirty="0" smtClean="0"/>
              <a:t>Presence of GF</a:t>
            </a:r>
          </a:p>
        </p:txBody>
      </p:sp>
    </p:spTree>
    <p:extLst>
      <p:ext uri="{BB962C8B-B14F-4D97-AF65-F5344CB8AC3E}">
        <p14:creationId xmlns:p14="http://schemas.microsoft.com/office/powerpoint/2010/main" val="29215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026"/>
          <p:cNvSpPr>
            <a:spLocks noGrp="1" noChangeArrowheads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3200" b="1" smtClean="0">
                <a:latin typeface="Arial" pitchFamily="34" charset="0"/>
              </a:rPr>
              <a:t>Ovary - CL and Follicle</a:t>
            </a:r>
          </a:p>
        </p:txBody>
      </p:sp>
      <p:pic>
        <p:nvPicPr>
          <p:cNvPr id="107523" name="Picture 1027" descr="H:\GEISERT\camera4-16\Dc0026l.jpg"/>
          <p:cNvPicPr>
            <a:picLocks noChangeAspect="1" noChangeArrowheads="1"/>
          </p:cNvPicPr>
          <p:nvPr/>
        </p:nvPicPr>
        <p:blipFill>
          <a:blip r:embed="rId2" cstate="print"/>
          <a:srcRect t="11905" r="46825" b="33333"/>
          <a:stretch>
            <a:fillRect/>
          </a:stretch>
        </p:blipFill>
        <p:spPr bwMode="auto">
          <a:xfrm>
            <a:off x="2171700" y="2209800"/>
            <a:ext cx="4686300" cy="321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Text Box 1028"/>
          <p:cNvSpPr txBox="1">
            <a:spLocks noChangeArrowheads="1"/>
          </p:cNvSpPr>
          <p:nvPr/>
        </p:nvSpPr>
        <p:spPr bwMode="auto">
          <a:xfrm>
            <a:off x="7105650" y="3087688"/>
            <a:ext cx="1284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Corpus</a:t>
            </a:r>
          </a:p>
          <a:p>
            <a:pPr algn="ctr"/>
            <a:r>
              <a:rPr lang="en-US" sz="2400">
                <a:latin typeface="Calibri" pitchFamily="34" charset="0"/>
              </a:rPr>
              <a:t>Luteum</a:t>
            </a:r>
          </a:p>
        </p:txBody>
      </p:sp>
      <p:sp>
        <p:nvSpPr>
          <p:cNvPr id="47109" name="Text Box 1029"/>
          <p:cNvSpPr txBox="1">
            <a:spLocks noChangeArrowheads="1"/>
          </p:cNvSpPr>
          <p:nvPr/>
        </p:nvSpPr>
        <p:spPr bwMode="auto">
          <a:xfrm>
            <a:off x="517525" y="3163888"/>
            <a:ext cx="1420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Graafian</a:t>
            </a:r>
          </a:p>
          <a:p>
            <a:pPr algn="ctr"/>
            <a:r>
              <a:rPr lang="en-US" sz="2400">
                <a:latin typeface="Calibri" pitchFamily="34" charset="0"/>
              </a:rPr>
              <a:t>Follicle</a:t>
            </a:r>
          </a:p>
        </p:txBody>
      </p:sp>
      <p:sp>
        <p:nvSpPr>
          <p:cNvPr id="47110" name="Text Box 1030"/>
          <p:cNvSpPr txBox="1">
            <a:spLocks noChangeArrowheads="1"/>
          </p:cNvSpPr>
          <p:nvPr/>
        </p:nvSpPr>
        <p:spPr bwMode="auto">
          <a:xfrm>
            <a:off x="3413125" y="5602288"/>
            <a:ext cx="260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Tertiary Follicles</a:t>
            </a:r>
          </a:p>
        </p:txBody>
      </p:sp>
      <p:sp>
        <p:nvSpPr>
          <p:cNvPr id="47111" name="Line 1031"/>
          <p:cNvSpPr>
            <a:spLocks noChangeShapeType="1"/>
          </p:cNvSpPr>
          <p:nvPr/>
        </p:nvSpPr>
        <p:spPr bwMode="auto">
          <a:xfrm flipV="1">
            <a:off x="1905000" y="3505200"/>
            <a:ext cx="17526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47112" name="Line 1032"/>
          <p:cNvSpPr>
            <a:spLocks noChangeShapeType="1"/>
          </p:cNvSpPr>
          <p:nvPr/>
        </p:nvSpPr>
        <p:spPr bwMode="auto">
          <a:xfrm flipH="1">
            <a:off x="6096000" y="3505200"/>
            <a:ext cx="10668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47113" name="Line 1033"/>
          <p:cNvSpPr>
            <a:spLocks noChangeShapeType="1"/>
          </p:cNvSpPr>
          <p:nvPr/>
        </p:nvSpPr>
        <p:spPr bwMode="auto">
          <a:xfrm flipH="1" flipV="1">
            <a:off x="5105400" y="4343400"/>
            <a:ext cx="38100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  <p:bldP spid="47109" grpId="0" autoUpdateAnimBg="0"/>
      <p:bldP spid="47110" grpId="0" autoUpdateAnimBg="0"/>
      <p:bldP spid="47111" grpId="0" animBg="1"/>
      <p:bldP spid="47112" grpId="0" animBg="1"/>
      <p:bldP spid="471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Animals induced ovulation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emad\Pictures\لل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emad\Pictures\تتت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292" y="1628800"/>
            <a:ext cx="2409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emad\Pictures\ففففف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175" y="3949048"/>
            <a:ext cx="2552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1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Spontaneous Ovulators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Retain some neural control of ovulation</a:t>
            </a:r>
          </a:p>
          <a:p>
            <a:pPr lvl="1"/>
            <a:r>
              <a:rPr lang="en-US" smtClean="0"/>
              <a:t>heifers can alter the timing of the LH surge by clitoral stimulation</a:t>
            </a:r>
          </a:p>
        </p:txBody>
      </p:sp>
    </p:spTree>
    <p:extLst>
      <p:ext uri="{BB962C8B-B14F-4D97-AF65-F5344CB8AC3E}">
        <p14:creationId xmlns:p14="http://schemas.microsoft.com/office/powerpoint/2010/main" val="3863438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4876800" y="3619500"/>
            <a:ext cx="4184650" cy="1193800"/>
            <a:chOff x="3072" y="2280"/>
            <a:chExt cx="2636" cy="752"/>
          </a:xfrm>
        </p:grpSpPr>
        <p:sp>
          <p:nvSpPr>
            <p:cNvPr id="182302" name="Freeform 34"/>
            <p:cNvSpPr>
              <a:spLocks/>
            </p:cNvSpPr>
            <p:nvPr/>
          </p:nvSpPr>
          <p:spPr bwMode="auto">
            <a:xfrm>
              <a:off x="3120" y="2280"/>
              <a:ext cx="2496" cy="567"/>
            </a:xfrm>
            <a:custGeom>
              <a:avLst/>
              <a:gdLst>
                <a:gd name="T0" fmla="*/ 0 w 2496"/>
                <a:gd name="T1" fmla="*/ 168 h 567"/>
                <a:gd name="T2" fmla="*/ 96 w 2496"/>
                <a:gd name="T3" fmla="*/ 456 h 567"/>
                <a:gd name="T4" fmla="*/ 336 w 2496"/>
                <a:gd name="T5" fmla="*/ 504 h 567"/>
                <a:gd name="T6" fmla="*/ 1248 w 2496"/>
                <a:gd name="T7" fmla="*/ 72 h 567"/>
                <a:gd name="T8" fmla="*/ 2496 w 2496"/>
                <a:gd name="T9" fmla="*/ 72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96"/>
                <a:gd name="T16" fmla="*/ 0 h 567"/>
                <a:gd name="T17" fmla="*/ 2496 w 2496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96" h="567">
                  <a:moveTo>
                    <a:pt x="0" y="168"/>
                  </a:moveTo>
                  <a:cubicBezTo>
                    <a:pt x="20" y="284"/>
                    <a:pt x="40" y="400"/>
                    <a:pt x="96" y="456"/>
                  </a:cubicBezTo>
                  <a:cubicBezTo>
                    <a:pt x="152" y="512"/>
                    <a:pt x="144" y="567"/>
                    <a:pt x="336" y="504"/>
                  </a:cubicBezTo>
                  <a:cubicBezTo>
                    <a:pt x="527" y="440"/>
                    <a:pt x="888" y="143"/>
                    <a:pt x="1248" y="72"/>
                  </a:cubicBezTo>
                  <a:cubicBezTo>
                    <a:pt x="1607" y="0"/>
                    <a:pt x="2051" y="36"/>
                    <a:pt x="2496" y="72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82303" name="Freeform 35"/>
            <p:cNvSpPr>
              <a:spLocks/>
            </p:cNvSpPr>
            <p:nvPr/>
          </p:nvSpPr>
          <p:spPr bwMode="auto">
            <a:xfrm>
              <a:off x="3072" y="2688"/>
              <a:ext cx="2544" cy="344"/>
            </a:xfrm>
            <a:custGeom>
              <a:avLst/>
              <a:gdLst>
                <a:gd name="T0" fmla="*/ 0 w 2544"/>
                <a:gd name="T1" fmla="*/ 288 h 344"/>
                <a:gd name="T2" fmla="*/ 96 w 2544"/>
                <a:gd name="T3" fmla="*/ 288 h 344"/>
                <a:gd name="T4" fmla="*/ 576 w 2544"/>
                <a:gd name="T5" fmla="*/ 336 h 344"/>
                <a:gd name="T6" fmla="*/ 1440 w 2544"/>
                <a:gd name="T7" fmla="*/ 288 h 344"/>
                <a:gd name="T8" fmla="*/ 2544 w 2544"/>
                <a:gd name="T9" fmla="*/ 0 h 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44"/>
                <a:gd name="T16" fmla="*/ 0 h 344"/>
                <a:gd name="T17" fmla="*/ 2544 w 2544"/>
                <a:gd name="T18" fmla="*/ 344 h 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44" h="344">
                  <a:moveTo>
                    <a:pt x="0" y="288"/>
                  </a:moveTo>
                  <a:cubicBezTo>
                    <a:pt x="0" y="284"/>
                    <a:pt x="0" y="280"/>
                    <a:pt x="96" y="288"/>
                  </a:cubicBezTo>
                  <a:cubicBezTo>
                    <a:pt x="192" y="296"/>
                    <a:pt x="352" y="336"/>
                    <a:pt x="576" y="336"/>
                  </a:cubicBezTo>
                  <a:cubicBezTo>
                    <a:pt x="800" y="336"/>
                    <a:pt x="1112" y="344"/>
                    <a:pt x="1440" y="288"/>
                  </a:cubicBezTo>
                  <a:cubicBezTo>
                    <a:pt x="1768" y="232"/>
                    <a:pt x="2360" y="48"/>
                    <a:pt x="2544" y="0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62500" name="Text Box 36"/>
            <p:cNvSpPr txBox="1">
              <a:spLocks noChangeArrowheads="1"/>
            </p:cNvSpPr>
            <p:nvPr/>
          </p:nvSpPr>
          <p:spPr bwMode="auto">
            <a:xfrm>
              <a:off x="4002" y="2422"/>
              <a:ext cx="170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chemeClr val="hlink"/>
                  </a:solidFill>
                  <a:latin typeface="Helvetica" charset="0"/>
                </a:rPr>
                <a:t>Sensory Neurons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133600" y="990600"/>
            <a:ext cx="5181600" cy="4114800"/>
            <a:chOff x="1200" y="1152"/>
            <a:chExt cx="3264" cy="2592"/>
          </a:xfrm>
        </p:grpSpPr>
        <p:sp>
          <p:nvSpPr>
            <p:cNvPr id="182292" name="Freeform 6"/>
            <p:cNvSpPr>
              <a:spLocks/>
            </p:cNvSpPr>
            <p:nvPr/>
          </p:nvSpPr>
          <p:spPr bwMode="auto">
            <a:xfrm>
              <a:off x="1200" y="1408"/>
              <a:ext cx="1488" cy="1904"/>
            </a:xfrm>
            <a:custGeom>
              <a:avLst/>
              <a:gdLst>
                <a:gd name="T0" fmla="*/ 0 w 1488"/>
                <a:gd name="T1" fmla="*/ 752 h 1904"/>
                <a:gd name="T2" fmla="*/ 192 w 1488"/>
                <a:gd name="T3" fmla="*/ 416 h 1904"/>
                <a:gd name="T4" fmla="*/ 528 w 1488"/>
                <a:gd name="T5" fmla="*/ 32 h 1904"/>
                <a:gd name="T6" fmla="*/ 1152 w 1488"/>
                <a:gd name="T7" fmla="*/ 224 h 1904"/>
                <a:gd name="T8" fmla="*/ 1440 w 1488"/>
                <a:gd name="T9" fmla="*/ 944 h 1904"/>
                <a:gd name="T10" fmla="*/ 1440 w 1488"/>
                <a:gd name="T11" fmla="*/ 1904 h 19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88"/>
                <a:gd name="T19" fmla="*/ 0 h 1904"/>
                <a:gd name="T20" fmla="*/ 1488 w 1488"/>
                <a:gd name="T21" fmla="*/ 1904 h 19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88" h="1904">
                  <a:moveTo>
                    <a:pt x="0" y="752"/>
                  </a:moveTo>
                  <a:cubicBezTo>
                    <a:pt x="52" y="643"/>
                    <a:pt x="104" y="535"/>
                    <a:pt x="192" y="416"/>
                  </a:cubicBezTo>
                  <a:cubicBezTo>
                    <a:pt x="279" y="296"/>
                    <a:pt x="368" y="63"/>
                    <a:pt x="528" y="32"/>
                  </a:cubicBezTo>
                  <a:cubicBezTo>
                    <a:pt x="687" y="0"/>
                    <a:pt x="1000" y="72"/>
                    <a:pt x="1152" y="224"/>
                  </a:cubicBezTo>
                  <a:cubicBezTo>
                    <a:pt x="1304" y="376"/>
                    <a:pt x="1392" y="664"/>
                    <a:pt x="1440" y="944"/>
                  </a:cubicBezTo>
                  <a:cubicBezTo>
                    <a:pt x="1488" y="1224"/>
                    <a:pt x="1440" y="1744"/>
                    <a:pt x="1440" y="190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82293" name="Freeform 7"/>
            <p:cNvSpPr>
              <a:spLocks/>
            </p:cNvSpPr>
            <p:nvPr/>
          </p:nvSpPr>
          <p:spPr bwMode="auto">
            <a:xfrm>
              <a:off x="1200" y="1168"/>
              <a:ext cx="1632" cy="992"/>
            </a:xfrm>
            <a:custGeom>
              <a:avLst/>
              <a:gdLst>
                <a:gd name="T0" fmla="*/ 0 w 1632"/>
                <a:gd name="T1" fmla="*/ 992 h 992"/>
                <a:gd name="T2" fmla="*/ 48 w 1632"/>
                <a:gd name="T3" fmla="*/ 656 h 992"/>
                <a:gd name="T4" fmla="*/ 288 w 1632"/>
                <a:gd name="T5" fmla="*/ 272 h 992"/>
                <a:gd name="T6" fmla="*/ 672 w 1632"/>
                <a:gd name="T7" fmla="*/ 32 h 992"/>
                <a:gd name="T8" fmla="*/ 1104 w 1632"/>
                <a:gd name="T9" fmla="*/ 80 h 992"/>
                <a:gd name="T10" fmla="*/ 1536 w 1632"/>
                <a:gd name="T11" fmla="*/ 512 h 992"/>
                <a:gd name="T12" fmla="*/ 1632 w 1632"/>
                <a:gd name="T13" fmla="*/ 896 h 9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32"/>
                <a:gd name="T22" fmla="*/ 0 h 992"/>
                <a:gd name="T23" fmla="*/ 1632 w 1632"/>
                <a:gd name="T24" fmla="*/ 992 h 9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32" h="992">
                  <a:moveTo>
                    <a:pt x="0" y="992"/>
                  </a:moveTo>
                  <a:cubicBezTo>
                    <a:pt x="0" y="883"/>
                    <a:pt x="0" y="775"/>
                    <a:pt x="48" y="656"/>
                  </a:cubicBezTo>
                  <a:cubicBezTo>
                    <a:pt x="95" y="536"/>
                    <a:pt x="184" y="376"/>
                    <a:pt x="288" y="272"/>
                  </a:cubicBezTo>
                  <a:cubicBezTo>
                    <a:pt x="392" y="168"/>
                    <a:pt x="536" y="64"/>
                    <a:pt x="672" y="32"/>
                  </a:cubicBezTo>
                  <a:cubicBezTo>
                    <a:pt x="808" y="0"/>
                    <a:pt x="960" y="0"/>
                    <a:pt x="1104" y="80"/>
                  </a:cubicBezTo>
                  <a:cubicBezTo>
                    <a:pt x="1247" y="159"/>
                    <a:pt x="1448" y="376"/>
                    <a:pt x="1536" y="512"/>
                  </a:cubicBezTo>
                  <a:cubicBezTo>
                    <a:pt x="1623" y="647"/>
                    <a:pt x="1627" y="771"/>
                    <a:pt x="1632" y="89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82294" name="Freeform 8"/>
            <p:cNvSpPr>
              <a:spLocks/>
            </p:cNvSpPr>
            <p:nvPr/>
          </p:nvSpPr>
          <p:spPr bwMode="auto">
            <a:xfrm flipH="1">
              <a:off x="2832" y="1152"/>
              <a:ext cx="1632" cy="992"/>
            </a:xfrm>
            <a:custGeom>
              <a:avLst/>
              <a:gdLst>
                <a:gd name="T0" fmla="*/ 0 w 1632"/>
                <a:gd name="T1" fmla="*/ 992 h 992"/>
                <a:gd name="T2" fmla="*/ 48 w 1632"/>
                <a:gd name="T3" fmla="*/ 656 h 992"/>
                <a:gd name="T4" fmla="*/ 288 w 1632"/>
                <a:gd name="T5" fmla="*/ 272 h 992"/>
                <a:gd name="T6" fmla="*/ 672 w 1632"/>
                <a:gd name="T7" fmla="*/ 32 h 992"/>
                <a:gd name="T8" fmla="*/ 1104 w 1632"/>
                <a:gd name="T9" fmla="*/ 80 h 992"/>
                <a:gd name="T10" fmla="*/ 1536 w 1632"/>
                <a:gd name="T11" fmla="*/ 512 h 992"/>
                <a:gd name="T12" fmla="*/ 1632 w 1632"/>
                <a:gd name="T13" fmla="*/ 896 h 9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32"/>
                <a:gd name="T22" fmla="*/ 0 h 992"/>
                <a:gd name="T23" fmla="*/ 1632 w 1632"/>
                <a:gd name="T24" fmla="*/ 992 h 9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32" h="992">
                  <a:moveTo>
                    <a:pt x="0" y="992"/>
                  </a:moveTo>
                  <a:cubicBezTo>
                    <a:pt x="0" y="883"/>
                    <a:pt x="0" y="775"/>
                    <a:pt x="48" y="656"/>
                  </a:cubicBezTo>
                  <a:cubicBezTo>
                    <a:pt x="95" y="536"/>
                    <a:pt x="184" y="376"/>
                    <a:pt x="288" y="272"/>
                  </a:cubicBezTo>
                  <a:cubicBezTo>
                    <a:pt x="392" y="168"/>
                    <a:pt x="536" y="64"/>
                    <a:pt x="672" y="32"/>
                  </a:cubicBezTo>
                  <a:cubicBezTo>
                    <a:pt x="808" y="0"/>
                    <a:pt x="960" y="0"/>
                    <a:pt x="1104" y="80"/>
                  </a:cubicBezTo>
                  <a:cubicBezTo>
                    <a:pt x="1247" y="159"/>
                    <a:pt x="1448" y="376"/>
                    <a:pt x="1536" y="512"/>
                  </a:cubicBezTo>
                  <a:cubicBezTo>
                    <a:pt x="1623" y="647"/>
                    <a:pt x="1627" y="771"/>
                    <a:pt x="1632" y="89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82295" name="Freeform 9"/>
            <p:cNvSpPr>
              <a:spLocks/>
            </p:cNvSpPr>
            <p:nvPr/>
          </p:nvSpPr>
          <p:spPr bwMode="auto">
            <a:xfrm flipH="1">
              <a:off x="2976" y="1392"/>
              <a:ext cx="1488" cy="1904"/>
            </a:xfrm>
            <a:custGeom>
              <a:avLst/>
              <a:gdLst>
                <a:gd name="T0" fmla="*/ 0 w 1488"/>
                <a:gd name="T1" fmla="*/ 752 h 1904"/>
                <a:gd name="T2" fmla="*/ 192 w 1488"/>
                <a:gd name="T3" fmla="*/ 416 h 1904"/>
                <a:gd name="T4" fmla="*/ 528 w 1488"/>
                <a:gd name="T5" fmla="*/ 32 h 1904"/>
                <a:gd name="T6" fmla="*/ 1152 w 1488"/>
                <a:gd name="T7" fmla="*/ 224 h 1904"/>
                <a:gd name="T8" fmla="*/ 1440 w 1488"/>
                <a:gd name="T9" fmla="*/ 944 h 1904"/>
                <a:gd name="T10" fmla="*/ 1440 w 1488"/>
                <a:gd name="T11" fmla="*/ 1904 h 19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88"/>
                <a:gd name="T19" fmla="*/ 0 h 1904"/>
                <a:gd name="T20" fmla="*/ 1488 w 1488"/>
                <a:gd name="T21" fmla="*/ 1904 h 19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88" h="1904">
                  <a:moveTo>
                    <a:pt x="0" y="752"/>
                  </a:moveTo>
                  <a:cubicBezTo>
                    <a:pt x="52" y="643"/>
                    <a:pt x="104" y="535"/>
                    <a:pt x="192" y="416"/>
                  </a:cubicBezTo>
                  <a:cubicBezTo>
                    <a:pt x="279" y="296"/>
                    <a:pt x="368" y="63"/>
                    <a:pt x="528" y="32"/>
                  </a:cubicBezTo>
                  <a:cubicBezTo>
                    <a:pt x="687" y="0"/>
                    <a:pt x="1000" y="72"/>
                    <a:pt x="1152" y="224"/>
                  </a:cubicBezTo>
                  <a:cubicBezTo>
                    <a:pt x="1304" y="376"/>
                    <a:pt x="1392" y="664"/>
                    <a:pt x="1440" y="944"/>
                  </a:cubicBezTo>
                  <a:cubicBezTo>
                    <a:pt x="1488" y="1224"/>
                    <a:pt x="1440" y="1744"/>
                    <a:pt x="1440" y="190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82296" name="Line 10"/>
            <p:cNvSpPr>
              <a:spLocks noChangeShapeType="1"/>
            </p:cNvSpPr>
            <p:nvPr/>
          </p:nvSpPr>
          <p:spPr bwMode="auto">
            <a:xfrm>
              <a:off x="2832" y="2064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82297" name="Rectangle 11"/>
            <p:cNvSpPr>
              <a:spLocks noChangeArrowheads="1"/>
            </p:cNvSpPr>
            <p:nvPr/>
          </p:nvSpPr>
          <p:spPr bwMode="auto">
            <a:xfrm>
              <a:off x="2651" y="2448"/>
              <a:ext cx="352" cy="521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82298" name="Rectangle 12"/>
            <p:cNvSpPr>
              <a:spLocks noChangeArrowheads="1"/>
            </p:cNvSpPr>
            <p:nvPr/>
          </p:nvSpPr>
          <p:spPr bwMode="auto">
            <a:xfrm>
              <a:off x="2725" y="2378"/>
              <a:ext cx="48" cy="72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82299" name="Rectangle 13"/>
            <p:cNvSpPr>
              <a:spLocks noChangeArrowheads="1"/>
            </p:cNvSpPr>
            <p:nvPr/>
          </p:nvSpPr>
          <p:spPr bwMode="auto">
            <a:xfrm>
              <a:off x="2891" y="2385"/>
              <a:ext cx="48" cy="72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82300" name="Line 14"/>
            <p:cNvSpPr>
              <a:spLocks noChangeShapeType="1"/>
            </p:cNvSpPr>
            <p:nvPr/>
          </p:nvSpPr>
          <p:spPr bwMode="auto">
            <a:xfrm flipH="1">
              <a:off x="2592" y="3264"/>
              <a:ext cx="48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82301" name="Line 15"/>
            <p:cNvSpPr>
              <a:spLocks noChangeShapeType="1"/>
            </p:cNvSpPr>
            <p:nvPr/>
          </p:nvSpPr>
          <p:spPr bwMode="auto">
            <a:xfrm>
              <a:off x="3024" y="3264"/>
              <a:ext cx="48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182276" name="Text Box 16"/>
          <p:cNvSpPr txBox="1">
            <a:spLocks noChangeArrowheads="1"/>
          </p:cNvSpPr>
          <p:nvPr/>
        </p:nvSpPr>
        <p:spPr bwMode="auto">
          <a:xfrm>
            <a:off x="1295400" y="3581400"/>
            <a:ext cx="1844675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Helvetica" charset="0"/>
              </a:rPr>
              <a:t>Nerve endings sensing copulation</a:t>
            </a:r>
          </a:p>
        </p:txBody>
      </p:sp>
      <p:sp>
        <p:nvSpPr>
          <p:cNvPr id="182277" name="Freeform 18"/>
          <p:cNvSpPr>
            <a:spLocks/>
          </p:cNvSpPr>
          <p:nvPr/>
        </p:nvSpPr>
        <p:spPr bwMode="auto">
          <a:xfrm>
            <a:off x="4648200" y="4419600"/>
            <a:ext cx="152400" cy="533400"/>
          </a:xfrm>
          <a:custGeom>
            <a:avLst/>
            <a:gdLst>
              <a:gd name="T0" fmla="*/ 0 w 96"/>
              <a:gd name="T1" fmla="*/ 0 h 336"/>
              <a:gd name="T2" fmla="*/ 2147483647 w 96"/>
              <a:gd name="T3" fmla="*/ 2147483647 h 336"/>
              <a:gd name="T4" fmla="*/ 0 w 96"/>
              <a:gd name="T5" fmla="*/ 2147483647 h 336"/>
              <a:gd name="T6" fmla="*/ 2147483647 w 96"/>
              <a:gd name="T7" fmla="*/ 2147483647 h 336"/>
              <a:gd name="T8" fmla="*/ 0 w 96"/>
              <a:gd name="T9" fmla="*/ 2147483647 h 336"/>
              <a:gd name="T10" fmla="*/ 2147483647 w 96"/>
              <a:gd name="T11" fmla="*/ 2147483647 h 3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336"/>
              <a:gd name="T20" fmla="*/ 96 w 96"/>
              <a:gd name="T21" fmla="*/ 336 h 3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336">
                <a:moveTo>
                  <a:pt x="0" y="0"/>
                </a:moveTo>
                <a:cubicBezTo>
                  <a:pt x="48" y="12"/>
                  <a:pt x="96" y="24"/>
                  <a:pt x="96" y="48"/>
                </a:cubicBezTo>
                <a:cubicBezTo>
                  <a:pt x="96" y="72"/>
                  <a:pt x="0" y="120"/>
                  <a:pt x="0" y="144"/>
                </a:cubicBezTo>
                <a:cubicBezTo>
                  <a:pt x="0" y="168"/>
                  <a:pt x="96" y="168"/>
                  <a:pt x="96" y="192"/>
                </a:cubicBezTo>
                <a:cubicBezTo>
                  <a:pt x="96" y="216"/>
                  <a:pt x="0" y="264"/>
                  <a:pt x="0" y="288"/>
                </a:cubicBezTo>
                <a:cubicBezTo>
                  <a:pt x="0" y="312"/>
                  <a:pt x="80" y="328"/>
                  <a:pt x="96" y="336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82278" name="Freeform 19"/>
          <p:cNvSpPr>
            <a:spLocks/>
          </p:cNvSpPr>
          <p:nvPr/>
        </p:nvSpPr>
        <p:spPr bwMode="auto">
          <a:xfrm>
            <a:off x="4495800" y="3581400"/>
            <a:ext cx="152400" cy="533400"/>
          </a:xfrm>
          <a:custGeom>
            <a:avLst/>
            <a:gdLst>
              <a:gd name="T0" fmla="*/ 0 w 96"/>
              <a:gd name="T1" fmla="*/ 0 h 336"/>
              <a:gd name="T2" fmla="*/ 2147483647 w 96"/>
              <a:gd name="T3" fmla="*/ 2147483647 h 336"/>
              <a:gd name="T4" fmla="*/ 0 w 96"/>
              <a:gd name="T5" fmla="*/ 2147483647 h 336"/>
              <a:gd name="T6" fmla="*/ 2147483647 w 96"/>
              <a:gd name="T7" fmla="*/ 2147483647 h 336"/>
              <a:gd name="T8" fmla="*/ 0 w 96"/>
              <a:gd name="T9" fmla="*/ 2147483647 h 336"/>
              <a:gd name="T10" fmla="*/ 2147483647 w 96"/>
              <a:gd name="T11" fmla="*/ 2147483647 h 3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336"/>
              <a:gd name="T20" fmla="*/ 96 w 96"/>
              <a:gd name="T21" fmla="*/ 336 h 3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336">
                <a:moveTo>
                  <a:pt x="0" y="0"/>
                </a:moveTo>
                <a:cubicBezTo>
                  <a:pt x="48" y="12"/>
                  <a:pt x="96" y="24"/>
                  <a:pt x="96" y="48"/>
                </a:cubicBezTo>
                <a:cubicBezTo>
                  <a:pt x="96" y="72"/>
                  <a:pt x="0" y="120"/>
                  <a:pt x="0" y="144"/>
                </a:cubicBezTo>
                <a:cubicBezTo>
                  <a:pt x="0" y="168"/>
                  <a:pt x="96" y="168"/>
                  <a:pt x="96" y="192"/>
                </a:cubicBezTo>
                <a:cubicBezTo>
                  <a:pt x="96" y="216"/>
                  <a:pt x="0" y="264"/>
                  <a:pt x="0" y="288"/>
                </a:cubicBezTo>
                <a:cubicBezTo>
                  <a:pt x="0" y="312"/>
                  <a:pt x="80" y="328"/>
                  <a:pt x="96" y="336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82279" name="Freeform 20"/>
          <p:cNvSpPr>
            <a:spLocks/>
          </p:cNvSpPr>
          <p:nvPr/>
        </p:nvSpPr>
        <p:spPr bwMode="auto">
          <a:xfrm>
            <a:off x="4800600" y="3581400"/>
            <a:ext cx="152400" cy="533400"/>
          </a:xfrm>
          <a:custGeom>
            <a:avLst/>
            <a:gdLst>
              <a:gd name="T0" fmla="*/ 0 w 96"/>
              <a:gd name="T1" fmla="*/ 0 h 336"/>
              <a:gd name="T2" fmla="*/ 2147483647 w 96"/>
              <a:gd name="T3" fmla="*/ 2147483647 h 336"/>
              <a:gd name="T4" fmla="*/ 0 w 96"/>
              <a:gd name="T5" fmla="*/ 2147483647 h 336"/>
              <a:gd name="T6" fmla="*/ 2147483647 w 96"/>
              <a:gd name="T7" fmla="*/ 2147483647 h 336"/>
              <a:gd name="T8" fmla="*/ 0 w 96"/>
              <a:gd name="T9" fmla="*/ 2147483647 h 336"/>
              <a:gd name="T10" fmla="*/ 2147483647 w 96"/>
              <a:gd name="T11" fmla="*/ 2147483647 h 3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336"/>
              <a:gd name="T20" fmla="*/ 96 w 96"/>
              <a:gd name="T21" fmla="*/ 336 h 3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336">
                <a:moveTo>
                  <a:pt x="0" y="0"/>
                </a:moveTo>
                <a:cubicBezTo>
                  <a:pt x="48" y="12"/>
                  <a:pt x="96" y="24"/>
                  <a:pt x="96" y="48"/>
                </a:cubicBezTo>
                <a:cubicBezTo>
                  <a:pt x="96" y="72"/>
                  <a:pt x="0" y="120"/>
                  <a:pt x="0" y="144"/>
                </a:cubicBezTo>
                <a:cubicBezTo>
                  <a:pt x="0" y="168"/>
                  <a:pt x="96" y="168"/>
                  <a:pt x="96" y="192"/>
                </a:cubicBezTo>
                <a:cubicBezTo>
                  <a:pt x="96" y="216"/>
                  <a:pt x="0" y="264"/>
                  <a:pt x="0" y="288"/>
                </a:cubicBezTo>
                <a:cubicBezTo>
                  <a:pt x="0" y="312"/>
                  <a:pt x="80" y="328"/>
                  <a:pt x="96" y="336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82280" name="Oval 21"/>
          <p:cNvSpPr>
            <a:spLocks noChangeArrowheads="1"/>
          </p:cNvSpPr>
          <p:nvPr/>
        </p:nvSpPr>
        <p:spPr bwMode="auto">
          <a:xfrm>
            <a:off x="1600200" y="28194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82281" name="Oval 22"/>
          <p:cNvSpPr>
            <a:spLocks noChangeArrowheads="1"/>
          </p:cNvSpPr>
          <p:nvPr/>
        </p:nvSpPr>
        <p:spPr bwMode="auto">
          <a:xfrm>
            <a:off x="7458075" y="2814638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82282" name="Freeform 24"/>
          <p:cNvSpPr>
            <a:spLocks/>
          </p:cNvSpPr>
          <p:nvPr/>
        </p:nvSpPr>
        <p:spPr bwMode="auto">
          <a:xfrm>
            <a:off x="1600200" y="2349500"/>
            <a:ext cx="533400" cy="469900"/>
          </a:xfrm>
          <a:custGeom>
            <a:avLst/>
            <a:gdLst>
              <a:gd name="T0" fmla="*/ 2147483647 w 336"/>
              <a:gd name="T1" fmla="*/ 2147483647 h 296"/>
              <a:gd name="T2" fmla="*/ 2147483647 w 336"/>
              <a:gd name="T3" fmla="*/ 2147483647 h 296"/>
              <a:gd name="T4" fmla="*/ 2147483647 w 336"/>
              <a:gd name="T5" fmla="*/ 2147483647 h 296"/>
              <a:gd name="T6" fmla="*/ 2147483647 w 336"/>
              <a:gd name="T7" fmla="*/ 2147483647 h 296"/>
              <a:gd name="T8" fmla="*/ 0 w 336"/>
              <a:gd name="T9" fmla="*/ 2147483647 h 296"/>
              <a:gd name="T10" fmla="*/ 2147483647 w 336"/>
              <a:gd name="T11" fmla="*/ 2147483647 h 2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6"/>
              <a:gd name="T19" fmla="*/ 0 h 296"/>
              <a:gd name="T20" fmla="*/ 336 w 336"/>
              <a:gd name="T21" fmla="*/ 296 h 2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6" h="296">
                <a:moveTo>
                  <a:pt x="336" y="152"/>
                </a:moveTo>
                <a:cubicBezTo>
                  <a:pt x="283" y="115"/>
                  <a:pt x="231" y="79"/>
                  <a:pt x="192" y="56"/>
                </a:cubicBezTo>
                <a:cubicBezTo>
                  <a:pt x="152" y="32"/>
                  <a:pt x="119" y="0"/>
                  <a:pt x="96" y="8"/>
                </a:cubicBezTo>
                <a:cubicBezTo>
                  <a:pt x="72" y="15"/>
                  <a:pt x="64" y="72"/>
                  <a:pt x="48" y="104"/>
                </a:cubicBezTo>
                <a:cubicBezTo>
                  <a:pt x="32" y="136"/>
                  <a:pt x="0" y="168"/>
                  <a:pt x="0" y="200"/>
                </a:cubicBezTo>
                <a:cubicBezTo>
                  <a:pt x="0" y="232"/>
                  <a:pt x="24" y="264"/>
                  <a:pt x="48" y="29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82283" name="Arc 25"/>
          <p:cNvSpPr>
            <a:spLocks/>
          </p:cNvSpPr>
          <p:nvPr/>
        </p:nvSpPr>
        <p:spPr bwMode="auto">
          <a:xfrm rot="-3484574">
            <a:off x="1397794" y="2724944"/>
            <a:ext cx="558800" cy="392112"/>
          </a:xfrm>
          <a:custGeom>
            <a:avLst/>
            <a:gdLst>
              <a:gd name="T0" fmla="*/ 2147483647 w 21359"/>
              <a:gd name="T1" fmla="*/ 0 h 20569"/>
              <a:gd name="T2" fmla="*/ 2147483647 w 21359"/>
              <a:gd name="T3" fmla="*/ 2147483647 h 20569"/>
              <a:gd name="T4" fmla="*/ 0 w 21359"/>
              <a:gd name="T5" fmla="*/ 2147483647 h 20569"/>
              <a:gd name="T6" fmla="*/ 0 60000 65536"/>
              <a:gd name="T7" fmla="*/ 0 60000 65536"/>
              <a:gd name="T8" fmla="*/ 0 60000 65536"/>
              <a:gd name="T9" fmla="*/ 0 w 21359"/>
              <a:gd name="T10" fmla="*/ 0 h 20569"/>
              <a:gd name="T11" fmla="*/ 21359 w 21359"/>
              <a:gd name="T12" fmla="*/ 20569 h 205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59" h="20569" fill="none" extrusionOk="0">
                <a:moveTo>
                  <a:pt x="6590" y="-2"/>
                </a:moveTo>
                <a:cubicBezTo>
                  <a:pt x="14413" y="2505"/>
                  <a:pt x="20137" y="9231"/>
                  <a:pt x="21359" y="17354"/>
                </a:cubicBezTo>
              </a:path>
              <a:path w="21359" h="20569" stroke="0" extrusionOk="0">
                <a:moveTo>
                  <a:pt x="6590" y="-2"/>
                </a:moveTo>
                <a:cubicBezTo>
                  <a:pt x="14413" y="2505"/>
                  <a:pt x="20137" y="9231"/>
                  <a:pt x="21359" y="17354"/>
                </a:cubicBezTo>
                <a:lnTo>
                  <a:pt x="0" y="20569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82284" name="Freeform 26"/>
          <p:cNvSpPr>
            <a:spLocks/>
          </p:cNvSpPr>
          <p:nvPr/>
        </p:nvSpPr>
        <p:spPr bwMode="auto">
          <a:xfrm flipH="1">
            <a:off x="7315200" y="2286000"/>
            <a:ext cx="533400" cy="469900"/>
          </a:xfrm>
          <a:custGeom>
            <a:avLst/>
            <a:gdLst>
              <a:gd name="T0" fmla="*/ 2147483647 w 336"/>
              <a:gd name="T1" fmla="*/ 2147483647 h 296"/>
              <a:gd name="T2" fmla="*/ 2147483647 w 336"/>
              <a:gd name="T3" fmla="*/ 2147483647 h 296"/>
              <a:gd name="T4" fmla="*/ 2147483647 w 336"/>
              <a:gd name="T5" fmla="*/ 2147483647 h 296"/>
              <a:gd name="T6" fmla="*/ 2147483647 w 336"/>
              <a:gd name="T7" fmla="*/ 2147483647 h 296"/>
              <a:gd name="T8" fmla="*/ 0 w 336"/>
              <a:gd name="T9" fmla="*/ 2147483647 h 296"/>
              <a:gd name="T10" fmla="*/ 2147483647 w 336"/>
              <a:gd name="T11" fmla="*/ 2147483647 h 2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6"/>
              <a:gd name="T19" fmla="*/ 0 h 296"/>
              <a:gd name="T20" fmla="*/ 336 w 336"/>
              <a:gd name="T21" fmla="*/ 296 h 2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6" h="296">
                <a:moveTo>
                  <a:pt x="336" y="152"/>
                </a:moveTo>
                <a:cubicBezTo>
                  <a:pt x="283" y="115"/>
                  <a:pt x="231" y="79"/>
                  <a:pt x="192" y="56"/>
                </a:cubicBezTo>
                <a:cubicBezTo>
                  <a:pt x="152" y="32"/>
                  <a:pt x="119" y="0"/>
                  <a:pt x="96" y="8"/>
                </a:cubicBezTo>
                <a:cubicBezTo>
                  <a:pt x="72" y="15"/>
                  <a:pt x="64" y="72"/>
                  <a:pt x="48" y="104"/>
                </a:cubicBezTo>
                <a:cubicBezTo>
                  <a:pt x="32" y="136"/>
                  <a:pt x="0" y="168"/>
                  <a:pt x="0" y="200"/>
                </a:cubicBezTo>
                <a:cubicBezTo>
                  <a:pt x="0" y="232"/>
                  <a:pt x="24" y="264"/>
                  <a:pt x="48" y="29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82285" name="Arc 27"/>
          <p:cNvSpPr>
            <a:spLocks/>
          </p:cNvSpPr>
          <p:nvPr/>
        </p:nvSpPr>
        <p:spPr bwMode="auto">
          <a:xfrm rot="3484574" flipH="1">
            <a:off x="7519194" y="2709069"/>
            <a:ext cx="558800" cy="392112"/>
          </a:xfrm>
          <a:custGeom>
            <a:avLst/>
            <a:gdLst>
              <a:gd name="T0" fmla="*/ 2147483647 w 21359"/>
              <a:gd name="T1" fmla="*/ 0 h 20569"/>
              <a:gd name="T2" fmla="*/ 2147483647 w 21359"/>
              <a:gd name="T3" fmla="*/ 2147483647 h 20569"/>
              <a:gd name="T4" fmla="*/ 0 w 21359"/>
              <a:gd name="T5" fmla="*/ 2147483647 h 20569"/>
              <a:gd name="T6" fmla="*/ 0 60000 65536"/>
              <a:gd name="T7" fmla="*/ 0 60000 65536"/>
              <a:gd name="T8" fmla="*/ 0 60000 65536"/>
              <a:gd name="T9" fmla="*/ 0 w 21359"/>
              <a:gd name="T10" fmla="*/ 0 h 20569"/>
              <a:gd name="T11" fmla="*/ 21359 w 21359"/>
              <a:gd name="T12" fmla="*/ 20569 h 205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59" h="20569" fill="none" extrusionOk="0">
                <a:moveTo>
                  <a:pt x="6590" y="-2"/>
                </a:moveTo>
                <a:cubicBezTo>
                  <a:pt x="14413" y="2505"/>
                  <a:pt x="20137" y="9231"/>
                  <a:pt x="21359" y="17354"/>
                </a:cubicBezTo>
              </a:path>
              <a:path w="21359" h="20569" stroke="0" extrusionOk="0">
                <a:moveTo>
                  <a:pt x="6590" y="-2"/>
                </a:moveTo>
                <a:cubicBezTo>
                  <a:pt x="14413" y="2505"/>
                  <a:pt x="20137" y="9231"/>
                  <a:pt x="21359" y="17354"/>
                </a:cubicBezTo>
                <a:lnTo>
                  <a:pt x="0" y="20569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82286" name="Oval 28"/>
          <p:cNvSpPr>
            <a:spLocks noChangeArrowheads="1"/>
          </p:cNvSpPr>
          <p:nvPr/>
        </p:nvSpPr>
        <p:spPr bwMode="auto">
          <a:xfrm>
            <a:off x="7620000" y="3124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4724400" y="4953000"/>
            <a:ext cx="1590675" cy="1676400"/>
            <a:chOff x="2976" y="3312"/>
            <a:chExt cx="1002" cy="864"/>
          </a:xfrm>
        </p:grpSpPr>
        <p:sp>
          <p:nvSpPr>
            <p:cNvPr id="182290" name="Line 30"/>
            <p:cNvSpPr>
              <a:spLocks noChangeShapeType="1"/>
            </p:cNvSpPr>
            <p:nvPr/>
          </p:nvSpPr>
          <p:spPr bwMode="auto">
            <a:xfrm>
              <a:off x="2976" y="3312"/>
              <a:ext cx="0" cy="864"/>
            </a:xfrm>
            <a:prstGeom prst="line">
              <a:avLst/>
            </a:prstGeom>
            <a:noFill/>
            <a:ln w="127000">
              <a:solidFill>
                <a:schemeClr val="hlink"/>
              </a:solidFill>
              <a:round/>
              <a:headEnd type="diamond" w="med" len="med"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62495" name="Text Box 31"/>
            <p:cNvSpPr txBox="1">
              <a:spLocks noChangeArrowheads="1"/>
            </p:cNvSpPr>
            <p:nvPr/>
          </p:nvSpPr>
          <p:spPr bwMode="auto">
            <a:xfrm>
              <a:off x="3350" y="3634"/>
              <a:ext cx="628" cy="2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chemeClr val="hlink"/>
                  </a:solidFill>
                  <a:latin typeface="Helvetica" charset="0"/>
                </a:rPr>
                <a:t>Penis</a:t>
              </a:r>
            </a:p>
          </p:txBody>
        </p:sp>
      </p:grpSp>
      <p:sp>
        <p:nvSpPr>
          <p:cNvPr id="62506" name="Text Box 42"/>
          <p:cNvSpPr txBox="1">
            <a:spLocks noChangeArrowheads="1"/>
          </p:cNvSpPr>
          <p:nvPr/>
        </p:nvSpPr>
        <p:spPr bwMode="auto">
          <a:xfrm>
            <a:off x="1676400" y="5638800"/>
            <a:ext cx="25717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chemeClr val="hlink"/>
                </a:solidFill>
                <a:latin typeface="Helvetica" charset="0"/>
              </a:rPr>
              <a:t>Copulation</a:t>
            </a:r>
          </a:p>
        </p:txBody>
      </p:sp>
      <p:sp>
        <p:nvSpPr>
          <p:cNvPr id="182289" name="Rectangle 4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Induced Ovulators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0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ayder pc\Desktop\درس رابع عملي\ANIMALE\FLEHMEN_Response_horse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8208912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4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544616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Estrous cycle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reproductive cycle of female generally defined as period from one estrous to the next . It two phase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1- follicular phase(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proestrus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estrus)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2- luteal phase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metestrus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diestrus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Estrous 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period of sexual receptivity commonly referred to as “ heat “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Anestrous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period when female does not have cycles occurring during  pregnancy ,  season , pathology ……………….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01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Met estrous Bleeding</a:t>
            </a:r>
            <a:endParaRPr lang="ar-IQ" sz="3600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Hayder pc\Desktop\درس رابع عملي\ANIMALE\bvvv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96752"/>
            <a:ext cx="6120680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9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0" y="2032000"/>
            <a:ext cx="2736850" cy="1863725"/>
          </a:xfrm>
          <a:noFill/>
          <a:ln w="50800" cap="flat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/>
              <a:t>Causes of Anestrus</a:t>
            </a: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833438" y="588963"/>
            <a:ext cx="1765300" cy="4794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Pregnancy</a:t>
            </a:r>
          </a:p>
        </p:txBody>
      </p:sp>
      <p:sp>
        <p:nvSpPr>
          <p:cNvPr id="186373" name="Rectangle 5"/>
          <p:cNvSpPr>
            <a:spLocks noChangeArrowheads="1"/>
          </p:cNvSpPr>
          <p:nvPr/>
        </p:nvSpPr>
        <p:spPr bwMode="auto">
          <a:xfrm>
            <a:off x="388938" y="4208463"/>
            <a:ext cx="1290637" cy="4794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Season</a:t>
            </a:r>
          </a:p>
        </p:txBody>
      </p:sp>
      <p:sp>
        <p:nvSpPr>
          <p:cNvPr id="186374" name="Rectangle 6"/>
          <p:cNvSpPr>
            <a:spLocks noChangeArrowheads="1"/>
          </p:cNvSpPr>
          <p:nvPr/>
        </p:nvSpPr>
        <p:spPr bwMode="auto">
          <a:xfrm>
            <a:off x="5167313" y="5478463"/>
            <a:ext cx="1138237" cy="4794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Stress</a:t>
            </a:r>
          </a:p>
        </p:txBody>
      </p:sp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6770688" y="4367213"/>
            <a:ext cx="1679575" cy="4794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Pathology</a:t>
            </a:r>
          </a:p>
        </p:txBody>
      </p:sp>
      <p:sp>
        <p:nvSpPr>
          <p:cNvPr id="186376" name="Line 8"/>
          <p:cNvSpPr>
            <a:spLocks noChangeShapeType="1"/>
          </p:cNvSpPr>
          <p:nvPr/>
        </p:nvSpPr>
        <p:spPr bwMode="auto">
          <a:xfrm>
            <a:off x="2044700" y="1282700"/>
            <a:ext cx="76835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378" name="Line 10"/>
          <p:cNvSpPr>
            <a:spLocks noChangeShapeType="1"/>
          </p:cNvSpPr>
          <p:nvPr/>
        </p:nvSpPr>
        <p:spPr bwMode="auto">
          <a:xfrm flipH="1" flipV="1">
            <a:off x="5778500" y="3921125"/>
            <a:ext cx="904875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379" name="Line 11"/>
          <p:cNvSpPr>
            <a:spLocks noChangeShapeType="1"/>
          </p:cNvSpPr>
          <p:nvPr/>
        </p:nvSpPr>
        <p:spPr bwMode="auto">
          <a:xfrm flipV="1">
            <a:off x="1822450" y="3921125"/>
            <a:ext cx="847725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380" name="Line 12"/>
          <p:cNvSpPr>
            <a:spLocks noChangeShapeType="1"/>
          </p:cNvSpPr>
          <p:nvPr/>
        </p:nvSpPr>
        <p:spPr bwMode="auto">
          <a:xfrm flipH="1" flipV="1">
            <a:off x="4984750" y="4254500"/>
            <a:ext cx="66675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381" name="Rectangle 13"/>
          <p:cNvSpPr>
            <a:spLocks noChangeArrowheads="1"/>
          </p:cNvSpPr>
          <p:nvPr/>
        </p:nvSpPr>
        <p:spPr bwMode="auto">
          <a:xfrm>
            <a:off x="2182813" y="5383213"/>
            <a:ext cx="1476375" cy="4794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Nutrition</a:t>
            </a:r>
          </a:p>
        </p:txBody>
      </p:sp>
      <p:sp>
        <p:nvSpPr>
          <p:cNvPr id="186382" name="Line 14"/>
          <p:cNvSpPr>
            <a:spLocks noChangeShapeType="1"/>
          </p:cNvSpPr>
          <p:nvPr/>
        </p:nvSpPr>
        <p:spPr bwMode="auto">
          <a:xfrm flipV="1">
            <a:off x="2917825" y="4143375"/>
            <a:ext cx="577850" cy="1174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353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CEBF0-070C-4CDC-BD59-6BCBB7F0413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3363" name="AutoShape 28"/>
          <p:cNvSpPr>
            <a:spLocks noChangeArrowheads="1"/>
          </p:cNvSpPr>
          <p:nvPr/>
        </p:nvSpPr>
        <p:spPr bwMode="auto">
          <a:xfrm>
            <a:off x="2214563" y="2500313"/>
            <a:ext cx="3048000" cy="1143000"/>
          </a:xfrm>
          <a:prstGeom prst="plaque">
            <a:avLst>
              <a:gd name="adj" fmla="val 16667"/>
            </a:avLst>
          </a:prstGeom>
          <a:solidFill>
            <a:schemeClr val="accent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7675" name="AutoShape 27"/>
          <p:cNvSpPr>
            <a:spLocks noChangeArrowheads="1"/>
          </p:cNvSpPr>
          <p:nvPr/>
        </p:nvSpPr>
        <p:spPr bwMode="auto">
          <a:xfrm>
            <a:off x="4714875" y="3786188"/>
            <a:ext cx="2362200" cy="1219200"/>
          </a:xfrm>
          <a:prstGeom prst="bevel">
            <a:avLst>
              <a:gd name="adj" fmla="val 12500"/>
            </a:avLst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srgbClr val="FF5050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27674" name="AutoShape 26"/>
          <p:cNvSpPr>
            <a:spLocks noChangeArrowheads="1"/>
          </p:cNvSpPr>
          <p:nvPr/>
        </p:nvSpPr>
        <p:spPr bwMode="auto">
          <a:xfrm>
            <a:off x="357188" y="3929063"/>
            <a:ext cx="2362200" cy="1219200"/>
          </a:xfrm>
          <a:prstGeom prst="bevel">
            <a:avLst>
              <a:gd name="adj" fmla="val 12500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srgbClr val="0066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27673" name="AutoShape 25"/>
          <p:cNvSpPr>
            <a:spLocks noChangeArrowheads="1"/>
          </p:cNvSpPr>
          <p:nvPr/>
        </p:nvSpPr>
        <p:spPr bwMode="auto">
          <a:xfrm>
            <a:off x="4572000" y="1143000"/>
            <a:ext cx="2362200" cy="12192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7672" name="AutoShape 24"/>
          <p:cNvSpPr>
            <a:spLocks noChangeArrowheads="1"/>
          </p:cNvSpPr>
          <p:nvPr/>
        </p:nvSpPr>
        <p:spPr bwMode="auto">
          <a:xfrm>
            <a:off x="714375" y="1071563"/>
            <a:ext cx="2362200" cy="1219200"/>
          </a:xfrm>
          <a:prstGeom prst="bevel">
            <a:avLst>
              <a:gd name="adj" fmla="val 125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2357438" y="2714625"/>
            <a:ext cx="2630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sz="3600" dirty="0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cs typeface="Arial" pitchFamily="34" charset="0"/>
              </a:rPr>
              <a:t>Stage of heat</a:t>
            </a: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1071563" y="1357313"/>
            <a:ext cx="1622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sz="2800" dirty="0" err="1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cs typeface="Arial" pitchFamily="34" charset="0"/>
              </a:rPr>
              <a:t>Proestrus</a:t>
            </a:r>
            <a:endParaRPr kumimoji="1" lang="en-US" sz="2800" dirty="0">
              <a:solidFill>
                <a:srgbClr val="1F497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  <a:cs typeface="Arial" pitchFamily="34" charset="0"/>
            </a:endParaRP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5072063" y="1500188"/>
            <a:ext cx="1095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sz="2800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cs typeface="Arial" pitchFamily="34" charset="0"/>
              </a:rPr>
              <a:t>Estrus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5072063" y="4143375"/>
            <a:ext cx="1806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sz="2800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cs typeface="Arial" pitchFamily="34" charset="0"/>
              </a:rPr>
              <a:t> </a:t>
            </a:r>
            <a:r>
              <a:rPr kumimoji="1" lang="en-US" sz="2800" dirty="0" err="1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cs typeface="Arial" pitchFamily="34" charset="0"/>
              </a:rPr>
              <a:t>Metestrus</a:t>
            </a:r>
            <a:r>
              <a:rPr kumimoji="1" lang="en-US" sz="2800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cs typeface="Arial" pitchFamily="34" charset="0"/>
              </a:rPr>
              <a:t> 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785813" y="4286250"/>
            <a:ext cx="1427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4F81BD"/>
              </a:buClr>
              <a:buSzPct val="75000"/>
              <a:buFont typeface="Monotype Sorts" pitchFamily="2" charset="2"/>
              <a:buNone/>
              <a:defRPr/>
            </a:pPr>
            <a:r>
              <a:rPr kumimoji="1" lang="en-US" sz="2800" dirty="0" err="1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cs typeface="Arial" pitchFamily="34" charset="0"/>
              </a:rPr>
              <a:t>Diestrus</a:t>
            </a:r>
            <a:endParaRPr kumimoji="1" lang="en-US" sz="2800" dirty="0">
              <a:solidFill>
                <a:srgbClr val="1F497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  <a:cs typeface="Arial" pitchFamily="34" charset="0"/>
            </a:endParaRPr>
          </a:p>
        </p:txBody>
      </p:sp>
      <p:sp>
        <p:nvSpPr>
          <p:cNvPr id="27677" name="AutoShape 29"/>
          <p:cNvSpPr>
            <a:spLocks noChangeArrowheads="1"/>
          </p:cNvSpPr>
          <p:nvPr/>
        </p:nvSpPr>
        <p:spPr bwMode="auto">
          <a:xfrm>
            <a:off x="3357563" y="1500188"/>
            <a:ext cx="8382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7678" name="AutoShape 30"/>
          <p:cNvSpPr>
            <a:spLocks noChangeArrowheads="1"/>
          </p:cNvSpPr>
          <p:nvPr/>
        </p:nvSpPr>
        <p:spPr bwMode="auto">
          <a:xfrm rot="-10766292">
            <a:off x="3146425" y="4291013"/>
            <a:ext cx="8382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7679" name="AutoShape 31"/>
          <p:cNvSpPr>
            <a:spLocks noChangeArrowheads="1"/>
          </p:cNvSpPr>
          <p:nvPr/>
        </p:nvSpPr>
        <p:spPr bwMode="auto">
          <a:xfrm rot="5400000">
            <a:off x="5491163" y="2581275"/>
            <a:ext cx="8382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7680" name="AutoShape 32"/>
          <p:cNvSpPr>
            <a:spLocks noChangeArrowheads="1"/>
          </p:cNvSpPr>
          <p:nvPr/>
        </p:nvSpPr>
        <p:spPr bwMode="auto">
          <a:xfrm rot="-5373046">
            <a:off x="1065213" y="2940050"/>
            <a:ext cx="8382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43377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04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5" grpId="0" animBg="1" autoUpdateAnimBg="0"/>
      <p:bldP spid="27674" grpId="0" animBg="1" autoUpdateAnimBg="0"/>
      <p:bldP spid="27673" grpId="0" animBg="1" autoUpdateAnimBg="0"/>
      <p:bldP spid="27672" grpId="0" animBg="1" autoUpdateAnimBg="0"/>
      <p:bldP spid="27668" grpId="0" autoUpdateAnimBg="0"/>
      <p:bldP spid="27669" grpId="0" autoUpdateAnimBg="0"/>
      <p:bldP spid="27670" grpId="0" autoUpdateAnimBg="0"/>
      <p:bldP spid="27671" grpId="0" autoUpdateAnimBg="0"/>
      <p:bldP spid="27677" grpId="0" animBg="1" autoUpdateAnimBg="0"/>
      <p:bldP spid="27678" grpId="0" animBg="1" autoUpdateAnimBg="0"/>
      <p:bldP spid="27679" grpId="0" animBg="1" autoUpdateAnimBg="0"/>
      <p:bldP spid="2768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73616" cy="1368152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Animals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classified according to estrous cycle (</a:t>
            </a:r>
            <a:r>
              <a:rPr lang="en-US" sz="3200" b="0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sz="3200" b="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ESTROUS </a:t>
            </a:r>
            <a:r>
              <a:rPr lang="en-US" sz="3200" b="0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CYCLE)</a:t>
            </a:r>
            <a:endParaRPr lang="en-US" sz="320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28596" y="1428736"/>
            <a:ext cx="6000792" cy="639762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Poly estrous; cow ,sow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emad\Pictures\index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2428868"/>
            <a:ext cx="3571900" cy="3000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mad\Pictures\ففف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90" y="2357430"/>
            <a:ext cx="3429024" cy="307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2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5888" y="332656"/>
            <a:ext cx="7126512" cy="634082"/>
          </a:xfrm>
        </p:spPr>
        <p:txBody>
          <a:bodyPr/>
          <a:lstStyle/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857752" y="1285860"/>
            <a:ext cx="4040188" cy="76209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long day breeder;  mare , queen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emad\Pictures\ااا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8" y="2071678"/>
            <a:ext cx="3081343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emad\Pictures\تتت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8" y="4429132"/>
            <a:ext cx="3195643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14282" y="1285860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2 -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Seasonal poly estrous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short day breeder; ewe , doe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4" descr="C:\Users\emad\Pictures\للل.jpe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38" y="2143116"/>
            <a:ext cx="2857520" cy="207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:\Users\emad\Pictures\ؤؤ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38" y="4429132"/>
            <a:ext cx="2857520" cy="213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38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0034" y="1428736"/>
            <a:ext cx="6853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3 –</a:t>
            </a:r>
            <a:r>
              <a:rPr lang="en-US" sz="3200" b="1" dirty="0" smtClean="0"/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monoestrous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 bitch , wild  animals</a:t>
            </a:r>
            <a:endParaRPr lang="en-US" sz="3200" b="1" dirty="0"/>
          </a:p>
        </p:txBody>
      </p:sp>
      <p:pic>
        <p:nvPicPr>
          <p:cNvPr id="4" name="Picture 4" descr="C:\Users\emad\Pictures\اا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392" y="2500306"/>
            <a:ext cx="3714776" cy="35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4572000" y="647700"/>
            <a:ext cx="2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346450" y="438150"/>
            <a:ext cx="2239963" cy="4429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104000"/>
              </a:lnSpc>
              <a:defRPr/>
            </a:pPr>
            <a:r>
              <a:rPr lang="en-US">
                <a:solidFill>
                  <a:prstClr val="black"/>
                </a:solidFill>
                <a:latin typeface="Helvetica" charset="0"/>
                <a:cs typeface="Arial" pitchFamily="34" charset="0"/>
              </a:rPr>
              <a:t>Hypothalamus</a:t>
            </a:r>
          </a:p>
        </p:txBody>
      </p:sp>
      <p:sp>
        <p:nvSpPr>
          <p:cNvPr id="141316" name="Line 4"/>
          <p:cNvSpPr>
            <a:spLocks noChangeShapeType="1"/>
          </p:cNvSpPr>
          <p:nvPr/>
        </p:nvSpPr>
        <p:spPr bwMode="auto">
          <a:xfrm>
            <a:off x="4419600" y="1225550"/>
            <a:ext cx="0" cy="749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4578350" y="1289050"/>
            <a:ext cx="9906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 fontAlgn="base">
              <a:lnSpc>
                <a:spcPct val="97000"/>
              </a:lnSpc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Helvetica" charset="0"/>
                <a:cs typeface="Arial" pitchFamily="34" charset="0"/>
              </a:rPr>
              <a:t>GnRH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3803650" y="2190750"/>
            <a:ext cx="1358900" cy="793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  <a:latin typeface="Helvetica" charset="0"/>
                <a:cs typeface="Arial" pitchFamily="34" charset="0"/>
              </a:rPr>
              <a:t>Anterior</a:t>
            </a:r>
          </a:p>
          <a:p>
            <a:pPr>
              <a:defRPr/>
            </a:pPr>
            <a:r>
              <a:rPr lang="en-US">
                <a:solidFill>
                  <a:prstClr val="black"/>
                </a:solidFill>
                <a:latin typeface="Helvetica" charset="0"/>
                <a:cs typeface="Arial" pitchFamily="34" charset="0"/>
              </a:rPr>
              <a:t>Pituitary</a:t>
            </a:r>
          </a:p>
        </p:txBody>
      </p:sp>
      <p:sp>
        <p:nvSpPr>
          <p:cNvPr id="141319" name="Oval 7"/>
          <p:cNvSpPr>
            <a:spLocks noChangeArrowheads="1"/>
          </p:cNvSpPr>
          <p:nvPr/>
        </p:nvSpPr>
        <p:spPr bwMode="auto">
          <a:xfrm>
            <a:off x="2292350" y="3663950"/>
            <a:ext cx="4711700" cy="1816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41320" name="Oval 10"/>
          <p:cNvSpPr>
            <a:spLocks noChangeArrowheads="1"/>
          </p:cNvSpPr>
          <p:nvPr/>
        </p:nvSpPr>
        <p:spPr bwMode="auto">
          <a:xfrm>
            <a:off x="5264150" y="4273550"/>
            <a:ext cx="1358900" cy="825500"/>
          </a:xfrm>
          <a:prstGeom prst="ellipse">
            <a:avLst/>
          </a:prstGeom>
          <a:solidFill>
            <a:srgbClr val="FE9B0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41321" name="Rectangle 11"/>
          <p:cNvSpPr>
            <a:spLocks noChangeArrowheads="1"/>
          </p:cNvSpPr>
          <p:nvPr/>
        </p:nvSpPr>
        <p:spPr bwMode="auto">
          <a:xfrm>
            <a:off x="5416550" y="4489450"/>
            <a:ext cx="11779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 fontAlgn="base">
              <a:lnSpc>
                <a:spcPct val="97000"/>
              </a:lnSpc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Helvetica" charset="0"/>
                <a:cs typeface="Arial" pitchFamily="34" charset="0"/>
              </a:rPr>
              <a:t>Follicle</a:t>
            </a:r>
          </a:p>
        </p:txBody>
      </p:sp>
      <p:sp>
        <p:nvSpPr>
          <p:cNvPr id="141322" name="Rectangle 12"/>
          <p:cNvSpPr>
            <a:spLocks noChangeArrowheads="1"/>
          </p:cNvSpPr>
          <p:nvPr/>
        </p:nvSpPr>
        <p:spPr bwMode="auto">
          <a:xfrm>
            <a:off x="4121150" y="4641850"/>
            <a:ext cx="9906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 fontAlgn="base">
              <a:lnSpc>
                <a:spcPct val="97000"/>
              </a:lnSpc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Helvetica" charset="0"/>
                <a:cs typeface="Arial" pitchFamily="34" charset="0"/>
              </a:rPr>
              <a:t>Ovary</a:t>
            </a:r>
          </a:p>
        </p:txBody>
      </p:sp>
      <p:sp>
        <p:nvSpPr>
          <p:cNvPr id="141323" name="Line 13"/>
          <p:cNvSpPr>
            <a:spLocks noChangeShapeType="1"/>
          </p:cNvSpPr>
          <p:nvPr/>
        </p:nvSpPr>
        <p:spPr bwMode="auto">
          <a:xfrm>
            <a:off x="4495800" y="3206750"/>
            <a:ext cx="0" cy="901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324" name="Line 15"/>
          <p:cNvSpPr>
            <a:spLocks noChangeShapeType="1"/>
          </p:cNvSpPr>
          <p:nvPr/>
        </p:nvSpPr>
        <p:spPr bwMode="auto">
          <a:xfrm>
            <a:off x="4502150" y="4121150"/>
            <a:ext cx="825500" cy="292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325" name="Rectangle 16"/>
          <p:cNvSpPr>
            <a:spLocks noChangeArrowheads="1"/>
          </p:cNvSpPr>
          <p:nvPr/>
        </p:nvSpPr>
        <p:spPr bwMode="auto">
          <a:xfrm>
            <a:off x="3130550" y="3194050"/>
            <a:ext cx="131286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 fontAlgn="base">
              <a:lnSpc>
                <a:spcPct val="97000"/>
              </a:lnSpc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Helvetica" charset="0"/>
                <a:cs typeface="Arial" pitchFamily="34" charset="0"/>
              </a:rPr>
              <a:t>LH, FSH</a:t>
            </a:r>
          </a:p>
        </p:txBody>
      </p:sp>
      <p:sp>
        <p:nvSpPr>
          <p:cNvPr id="141326" name="Rectangle 18"/>
          <p:cNvSpPr>
            <a:spLocks noChangeArrowheads="1"/>
          </p:cNvSpPr>
          <p:nvPr/>
        </p:nvSpPr>
        <p:spPr bwMode="auto">
          <a:xfrm>
            <a:off x="4730750" y="3879850"/>
            <a:ext cx="131286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 fontAlgn="base">
              <a:lnSpc>
                <a:spcPct val="97000"/>
              </a:lnSpc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Helvetica" charset="0"/>
                <a:cs typeface="Arial" pitchFamily="34" charset="0"/>
              </a:rPr>
              <a:t>LH, FSH</a:t>
            </a:r>
          </a:p>
        </p:txBody>
      </p:sp>
      <p:sp>
        <p:nvSpPr>
          <p:cNvPr id="141327" name="Line 19"/>
          <p:cNvSpPr>
            <a:spLocks noChangeShapeType="1"/>
          </p:cNvSpPr>
          <p:nvPr/>
        </p:nvSpPr>
        <p:spPr bwMode="auto">
          <a:xfrm flipV="1">
            <a:off x="6400800" y="27432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328" name="Line 20"/>
          <p:cNvSpPr>
            <a:spLocks noChangeShapeType="1"/>
          </p:cNvSpPr>
          <p:nvPr/>
        </p:nvSpPr>
        <p:spPr bwMode="auto">
          <a:xfrm flipH="1">
            <a:off x="5486400" y="27432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329" name="Rectangle 21"/>
          <p:cNvSpPr>
            <a:spLocks noChangeArrowheads="1"/>
          </p:cNvSpPr>
          <p:nvPr/>
        </p:nvSpPr>
        <p:spPr bwMode="auto">
          <a:xfrm>
            <a:off x="5264150" y="3117850"/>
            <a:ext cx="168433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 fontAlgn="base">
              <a:lnSpc>
                <a:spcPct val="97000"/>
              </a:lnSpc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Helvetica" charset="0"/>
                <a:cs typeface="Arial" pitchFamily="34" charset="0"/>
              </a:rPr>
              <a:t>Inhibin   (-)</a:t>
            </a:r>
          </a:p>
        </p:txBody>
      </p:sp>
      <p:grpSp>
        <p:nvGrpSpPr>
          <p:cNvPr id="141330" name="Group 48"/>
          <p:cNvGrpSpPr>
            <a:grpSpLocks/>
          </p:cNvGrpSpPr>
          <p:nvPr/>
        </p:nvGrpSpPr>
        <p:grpSpPr bwMode="auto">
          <a:xfrm>
            <a:off x="5410200" y="1066800"/>
            <a:ext cx="2133600" cy="3581400"/>
            <a:chOff x="3408" y="672"/>
            <a:chExt cx="1344" cy="2256"/>
          </a:xfrm>
        </p:grpSpPr>
        <p:sp>
          <p:nvSpPr>
            <p:cNvPr id="141352" name="Line 24"/>
            <p:cNvSpPr>
              <a:spLocks noChangeShapeType="1"/>
            </p:cNvSpPr>
            <p:nvPr/>
          </p:nvSpPr>
          <p:spPr bwMode="auto">
            <a:xfrm flipH="1">
              <a:off x="4032" y="1008"/>
              <a:ext cx="72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1353" name="Group 47"/>
            <p:cNvGrpSpPr>
              <a:grpSpLocks/>
            </p:cNvGrpSpPr>
            <p:nvPr/>
          </p:nvGrpSpPr>
          <p:grpSpPr bwMode="auto">
            <a:xfrm>
              <a:off x="3408" y="672"/>
              <a:ext cx="1344" cy="2256"/>
              <a:chOff x="3408" y="672"/>
              <a:chExt cx="1344" cy="2256"/>
            </a:xfrm>
          </p:grpSpPr>
          <p:sp>
            <p:nvSpPr>
              <p:cNvPr id="141354" name="Line 22"/>
              <p:cNvSpPr>
                <a:spLocks noChangeShapeType="1"/>
              </p:cNvSpPr>
              <p:nvPr/>
            </p:nvSpPr>
            <p:spPr bwMode="auto">
              <a:xfrm>
                <a:off x="4180" y="2928"/>
                <a:ext cx="568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355" name="Line 23"/>
              <p:cNvSpPr>
                <a:spLocks noChangeShapeType="1"/>
              </p:cNvSpPr>
              <p:nvPr/>
            </p:nvSpPr>
            <p:spPr bwMode="auto">
              <a:xfrm flipV="1">
                <a:off x="4752" y="1008"/>
                <a:ext cx="0" cy="192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356" name="Line 25"/>
              <p:cNvSpPr>
                <a:spLocks noChangeShapeType="1"/>
              </p:cNvSpPr>
              <p:nvPr/>
            </p:nvSpPr>
            <p:spPr bwMode="auto">
              <a:xfrm flipH="1">
                <a:off x="3408" y="1012"/>
                <a:ext cx="624" cy="32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357" name="Line 26"/>
              <p:cNvSpPr>
                <a:spLocks noChangeShapeType="1"/>
              </p:cNvSpPr>
              <p:nvPr/>
            </p:nvSpPr>
            <p:spPr bwMode="auto">
              <a:xfrm flipH="1" flipV="1">
                <a:off x="3600" y="672"/>
                <a:ext cx="480" cy="33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41331" name="Rectangle 32"/>
          <p:cNvSpPr>
            <a:spLocks noChangeArrowheads="1"/>
          </p:cNvSpPr>
          <p:nvPr/>
        </p:nvSpPr>
        <p:spPr bwMode="auto">
          <a:xfrm>
            <a:off x="7594600" y="3489325"/>
            <a:ext cx="14319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 fontAlgn="base">
              <a:lnSpc>
                <a:spcPct val="97000"/>
              </a:lnSpc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Helvetica" charset="0"/>
                <a:cs typeface="Arial" pitchFamily="34" charset="0"/>
              </a:rPr>
              <a:t>Estradiol</a:t>
            </a:r>
          </a:p>
        </p:txBody>
      </p:sp>
      <p:grpSp>
        <p:nvGrpSpPr>
          <p:cNvPr id="141332" name="Group 36"/>
          <p:cNvGrpSpPr>
            <a:grpSpLocks/>
          </p:cNvGrpSpPr>
          <p:nvPr/>
        </p:nvGrpSpPr>
        <p:grpSpPr bwMode="auto">
          <a:xfrm>
            <a:off x="927100" y="914400"/>
            <a:ext cx="3568700" cy="4108450"/>
            <a:chOff x="584" y="576"/>
            <a:chExt cx="2248" cy="2588"/>
          </a:xfrm>
        </p:grpSpPr>
        <p:grpSp>
          <p:nvGrpSpPr>
            <p:cNvPr id="141342" name="Group 35"/>
            <p:cNvGrpSpPr>
              <a:grpSpLocks/>
            </p:cNvGrpSpPr>
            <p:nvPr/>
          </p:nvGrpSpPr>
          <p:grpSpPr bwMode="auto">
            <a:xfrm>
              <a:off x="584" y="576"/>
              <a:ext cx="2248" cy="2588"/>
              <a:chOff x="584" y="576"/>
              <a:chExt cx="2248" cy="2588"/>
            </a:xfrm>
          </p:grpSpPr>
          <p:sp>
            <p:nvSpPr>
              <p:cNvPr id="141344" name="Oval 8"/>
              <p:cNvSpPr>
                <a:spLocks noChangeArrowheads="1"/>
              </p:cNvSpPr>
              <p:nvPr/>
            </p:nvSpPr>
            <p:spPr bwMode="auto">
              <a:xfrm>
                <a:off x="1684" y="2740"/>
                <a:ext cx="520" cy="424"/>
              </a:xfrm>
              <a:prstGeom prst="ellipse">
                <a:avLst/>
              </a:prstGeom>
              <a:solidFill>
                <a:srgbClr val="FF66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>
                  <a:solidFill>
                    <a:prstClr val="black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141345" name="Line 14"/>
              <p:cNvSpPr>
                <a:spLocks noChangeShapeType="1"/>
              </p:cNvSpPr>
              <p:nvPr/>
            </p:nvSpPr>
            <p:spPr bwMode="auto">
              <a:xfrm flipH="1">
                <a:off x="2304" y="2596"/>
                <a:ext cx="528" cy="2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346" name="Rectangle 17"/>
              <p:cNvSpPr>
                <a:spLocks noChangeArrowheads="1"/>
              </p:cNvSpPr>
              <p:nvPr/>
            </p:nvSpPr>
            <p:spPr bwMode="auto">
              <a:xfrm>
                <a:off x="2308" y="2492"/>
                <a:ext cx="336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fontAlgn="base">
                  <a:lnSpc>
                    <a:spcPct val="97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prstClr val="black"/>
                    </a:solidFill>
                    <a:latin typeface="Helvetica" charset="0"/>
                    <a:cs typeface="Arial" pitchFamily="34" charset="0"/>
                  </a:rPr>
                  <a:t>LH</a:t>
                </a:r>
              </a:p>
            </p:txBody>
          </p:sp>
          <p:sp>
            <p:nvSpPr>
              <p:cNvPr id="141347" name="Line 28"/>
              <p:cNvSpPr>
                <a:spLocks noChangeShapeType="1"/>
              </p:cNvSpPr>
              <p:nvPr/>
            </p:nvSpPr>
            <p:spPr bwMode="auto">
              <a:xfrm flipH="1" flipV="1">
                <a:off x="1488" y="1152"/>
                <a:ext cx="384" cy="158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348" name="Line 29"/>
              <p:cNvSpPr>
                <a:spLocks noChangeShapeType="1"/>
              </p:cNvSpPr>
              <p:nvPr/>
            </p:nvSpPr>
            <p:spPr bwMode="auto">
              <a:xfrm flipV="1">
                <a:off x="1492" y="720"/>
                <a:ext cx="664" cy="432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349" name="Line 30"/>
              <p:cNvSpPr>
                <a:spLocks noChangeShapeType="1"/>
              </p:cNvSpPr>
              <p:nvPr/>
            </p:nvSpPr>
            <p:spPr bwMode="auto">
              <a:xfrm>
                <a:off x="1492" y="1156"/>
                <a:ext cx="808" cy="37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" name="Rectangle 31"/>
              <p:cNvSpPr>
                <a:spLocks noChangeArrowheads="1"/>
              </p:cNvSpPr>
              <p:nvPr/>
            </p:nvSpPr>
            <p:spPr bwMode="auto">
              <a:xfrm>
                <a:off x="584" y="576"/>
                <a:ext cx="1318" cy="48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2"/>
                </a:outerShdw>
              </a:effectLst>
            </p:spPr>
            <p:txBody>
              <a:bodyPr wrap="none" lIns="63500" tIns="25400" rIns="63500" bIns="25400">
                <a:spAutoFit/>
              </a:bodyPr>
              <a:lstStyle/>
              <a:p>
                <a:pPr>
                  <a:lnSpc>
                    <a:spcPct val="97000"/>
                  </a:lnSpc>
                  <a:defRPr/>
                </a:pPr>
                <a:r>
                  <a:rPr lang="en-US">
                    <a:solidFill>
                      <a:srgbClr val="0000FF"/>
                    </a:solidFill>
                    <a:latin typeface="Helvetica" charset="0"/>
                    <a:cs typeface="Arial" pitchFamily="34" charset="0"/>
                  </a:rPr>
                  <a:t>Progesterone</a:t>
                </a:r>
                <a:endParaRPr lang="en-US">
                  <a:solidFill>
                    <a:prstClr val="black"/>
                  </a:solidFill>
                  <a:latin typeface="Helvetica" charset="0"/>
                  <a:cs typeface="Arial" pitchFamily="34" charset="0"/>
                </a:endParaRPr>
              </a:p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Helvetica" charset="0"/>
                  <a:cs typeface="Arial" pitchFamily="34" charset="0"/>
                </a:endParaRPr>
              </a:p>
            </p:txBody>
          </p:sp>
          <p:sp>
            <p:nvSpPr>
              <p:cNvPr id="141351" name="Rectangle 34"/>
              <p:cNvSpPr>
                <a:spLocks noChangeArrowheads="1"/>
              </p:cNvSpPr>
              <p:nvPr/>
            </p:nvSpPr>
            <p:spPr bwMode="auto">
              <a:xfrm>
                <a:off x="1079" y="851"/>
                <a:ext cx="306" cy="2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pPr fontAlgn="base">
                  <a:lnSpc>
                    <a:spcPct val="97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FF"/>
                    </a:solidFill>
                    <a:latin typeface="Helvetica" charset="0"/>
                    <a:cs typeface="Arial" pitchFamily="34" charset="0"/>
                  </a:rPr>
                  <a:t>(-)</a:t>
                </a:r>
              </a:p>
            </p:txBody>
          </p:sp>
        </p:grpSp>
        <p:sp>
          <p:nvSpPr>
            <p:cNvPr id="141343" name="Rectangle 9"/>
            <p:cNvSpPr>
              <a:spLocks noChangeArrowheads="1"/>
            </p:cNvSpPr>
            <p:nvPr/>
          </p:nvSpPr>
          <p:spPr bwMode="auto">
            <a:xfrm>
              <a:off x="1780" y="2828"/>
              <a:ext cx="336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fontAlgn="base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prstClr val="black"/>
                  </a:solidFill>
                  <a:latin typeface="Helvetica" charset="0"/>
                  <a:cs typeface="Arial" pitchFamily="34" charset="0"/>
                </a:rPr>
                <a:t>CL</a:t>
              </a: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6515100" y="835025"/>
            <a:ext cx="2057400" cy="454025"/>
            <a:chOff x="4176" y="903"/>
            <a:chExt cx="1296" cy="286"/>
          </a:xfrm>
        </p:grpSpPr>
        <p:sp>
          <p:nvSpPr>
            <p:cNvPr id="79909" name="Rectangle 37"/>
            <p:cNvSpPr>
              <a:spLocks noChangeArrowheads="1"/>
            </p:cNvSpPr>
            <p:nvPr/>
          </p:nvSpPr>
          <p:spPr bwMode="auto">
            <a:xfrm>
              <a:off x="4176" y="912"/>
              <a:ext cx="902" cy="2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2"/>
              </a:outerShdw>
            </a:effec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97000"/>
                </a:lnSpc>
                <a:defRPr/>
              </a:pPr>
              <a:r>
                <a:rPr lang="en-US" dirty="0" err="1">
                  <a:solidFill>
                    <a:srgbClr val="C0504D"/>
                  </a:solidFill>
                  <a:latin typeface="Helvetica" charset="0"/>
                  <a:cs typeface="Arial" pitchFamily="34" charset="0"/>
                </a:rPr>
                <a:t>Estradiol</a:t>
              </a:r>
              <a:endParaRPr lang="en-US" dirty="0">
                <a:solidFill>
                  <a:srgbClr val="C0504D"/>
                </a:solidFill>
                <a:latin typeface="Helvetica" charset="0"/>
                <a:cs typeface="Arial" pitchFamily="34" charset="0"/>
              </a:endParaRPr>
            </a:p>
          </p:txBody>
        </p:sp>
        <p:sp>
          <p:nvSpPr>
            <p:cNvPr id="141341" name="Rectangle 38"/>
            <p:cNvSpPr>
              <a:spLocks noChangeArrowheads="1"/>
            </p:cNvSpPr>
            <p:nvPr/>
          </p:nvSpPr>
          <p:spPr bwMode="auto">
            <a:xfrm>
              <a:off x="5075" y="903"/>
              <a:ext cx="39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C0504D"/>
                  </a:solidFill>
                  <a:latin typeface="Helvetica" charset="0"/>
                  <a:cs typeface="Arial" pitchFamily="34" charset="0"/>
                </a:rPr>
                <a:t>(+)</a:t>
              </a: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5410200" y="1066800"/>
            <a:ext cx="2133600" cy="3581400"/>
            <a:chOff x="3406" y="670"/>
            <a:chExt cx="1344" cy="2256"/>
          </a:xfrm>
        </p:grpSpPr>
        <p:sp>
          <p:nvSpPr>
            <p:cNvPr id="141335" name="Line 41"/>
            <p:cNvSpPr>
              <a:spLocks noChangeShapeType="1"/>
            </p:cNvSpPr>
            <p:nvPr/>
          </p:nvSpPr>
          <p:spPr bwMode="auto">
            <a:xfrm>
              <a:off x="4178" y="2926"/>
              <a:ext cx="56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336" name="Line 42"/>
            <p:cNvSpPr>
              <a:spLocks noChangeShapeType="1"/>
            </p:cNvSpPr>
            <p:nvPr/>
          </p:nvSpPr>
          <p:spPr bwMode="auto">
            <a:xfrm flipV="1">
              <a:off x="4750" y="1006"/>
              <a:ext cx="0" cy="19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337" name="Line 43"/>
            <p:cNvSpPr>
              <a:spLocks noChangeShapeType="1"/>
            </p:cNvSpPr>
            <p:nvPr/>
          </p:nvSpPr>
          <p:spPr bwMode="auto">
            <a:xfrm flipH="1">
              <a:off x="4030" y="1006"/>
              <a:ext cx="72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338" name="Line 44"/>
            <p:cNvSpPr>
              <a:spLocks noChangeShapeType="1"/>
            </p:cNvSpPr>
            <p:nvPr/>
          </p:nvSpPr>
          <p:spPr bwMode="auto">
            <a:xfrm flipH="1">
              <a:off x="3406" y="1010"/>
              <a:ext cx="624" cy="3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339" name="Line 45"/>
            <p:cNvSpPr>
              <a:spLocks noChangeShapeType="1"/>
            </p:cNvSpPr>
            <p:nvPr/>
          </p:nvSpPr>
          <p:spPr bwMode="auto">
            <a:xfrm flipH="1" flipV="1">
              <a:off x="3598" y="670"/>
              <a:ext cx="480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84459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1360488" y="393700"/>
            <a:ext cx="65817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prstClr val="black"/>
                </a:solidFill>
                <a:latin typeface="Helvetica" charset="0"/>
                <a:cs typeface="Arial" pitchFamily="34" charset="0"/>
              </a:rPr>
              <a:t>Average Reproductive Cycles</a:t>
            </a:r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460375" y="1155700"/>
            <a:ext cx="84455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34290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3327400" algn="l"/>
                <a:tab pos="4876800" algn="l"/>
                <a:tab pos="6654800" algn="l"/>
              </a:tabLst>
            </a:pP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Species	   Length of 	Length of	Ovulation	 Length of</a:t>
            </a:r>
          </a:p>
          <a:p>
            <a:pPr marL="34290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3327400" algn="l"/>
                <a:tab pos="4876800" algn="l"/>
                <a:tab pos="6654800" algn="l"/>
              </a:tabLst>
            </a:pP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		Estrous Cycle	  Estrus		Pregnancy</a:t>
            </a:r>
          </a:p>
          <a:p>
            <a:pPr marL="34290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3327400" algn="l"/>
                <a:tab pos="4876800" algn="l"/>
                <a:tab pos="6654800" algn="l"/>
              </a:tabLst>
            </a:pPr>
            <a:endParaRPr lang="en-US" b="1" dirty="0">
              <a:solidFill>
                <a:prstClr val="black"/>
              </a:solidFill>
              <a:latin typeface="Helvetica" charset="0"/>
              <a:cs typeface="Arial" pitchFamily="34" charset="0"/>
            </a:endParaRPr>
          </a:p>
          <a:p>
            <a:pPr marL="34290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3327400" algn="l"/>
                <a:tab pos="4876800" algn="l"/>
                <a:tab pos="6654800" algn="l"/>
              </a:tabLst>
            </a:pPr>
            <a:endParaRPr lang="en-US" b="1" dirty="0">
              <a:solidFill>
                <a:prstClr val="black"/>
              </a:solidFill>
              <a:latin typeface="Helvetica" charset="0"/>
              <a:cs typeface="Arial" pitchFamily="34" charset="0"/>
            </a:endParaRPr>
          </a:p>
          <a:p>
            <a:pPr marL="34290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3327400" algn="l"/>
                <a:tab pos="4876800" algn="l"/>
                <a:tab pos="6654800" algn="l"/>
              </a:tabLst>
            </a:pP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cow	    21 days	  18 </a:t>
            </a:r>
            <a:r>
              <a:rPr lang="en-US" b="1" dirty="0" err="1">
                <a:solidFill>
                  <a:prstClr val="black"/>
                </a:solidFill>
                <a:latin typeface="Helvetica" charset="0"/>
                <a:cs typeface="Arial" pitchFamily="34" charset="0"/>
              </a:rPr>
              <a:t>hr</a:t>
            </a: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	11 </a:t>
            </a:r>
            <a:r>
              <a:rPr lang="en-US" b="1" dirty="0" err="1">
                <a:solidFill>
                  <a:prstClr val="black"/>
                </a:solidFill>
                <a:latin typeface="Helvetica" charset="0"/>
                <a:cs typeface="Arial" pitchFamily="34" charset="0"/>
              </a:rPr>
              <a:t>hr</a:t>
            </a: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 after	282 days</a:t>
            </a:r>
          </a:p>
          <a:p>
            <a:pPr marL="34290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3327400" algn="l"/>
                <a:tab pos="4876800" algn="l"/>
                <a:tab pos="6654800" algn="l"/>
              </a:tabLst>
            </a:pP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		  </a:t>
            </a:r>
            <a:r>
              <a:rPr lang="en-US" b="1" dirty="0" err="1">
                <a:solidFill>
                  <a:prstClr val="black"/>
                </a:solidFill>
                <a:latin typeface="Helvetica" charset="0"/>
                <a:cs typeface="Arial" pitchFamily="34" charset="0"/>
              </a:rPr>
              <a:t>polyestrus</a:t>
            </a: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		end estrus</a:t>
            </a:r>
          </a:p>
          <a:p>
            <a:pPr marL="34290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3327400" algn="l"/>
                <a:tab pos="4876800" algn="l"/>
                <a:tab pos="6654800" algn="l"/>
              </a:tabLst>
            </a:pPr>
            <a:endParaRPr lang="en-US" b="1" dirty="0">
              <a:solidFill>
                <a:prstClr val="black"/>
              </a:solidFill>
              <a:latin typeface="Helvetica" charset="0"/>
              <a:cs typeface="Arial" pitchFamily="34" charset="0"/>
            </a:endParaRPr>
          </a:p>
          <a:p>
            <a:pPr marL="34290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3327400" algn="l"/>
                <a:tab pos="4876800" algn="l"/>
                <a:tab pos="6654800" algn="l"/>
              </a:tabLst>
            </a:pP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ewe	    17 days	  29 </a:t>
            </a:r>
            <a:r>
              <a:rPr lang="en-US" b="1" dirty="0" err="1">
                <a:solidFill>
                  <a:prstClr val="black"/>
                </a:solidFill>
                <a:latin typeface="Helvetica" charset="0"/>
                <a:cs typeface="Arial" pitchFamily="34" charset="0"/>
              </a:rPr>
              <a:t>hr</a:t>
            </a: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	near end	148 days</a:t>
            </a:r>
          </a:p>
          <a:p>
            <a:pPr marL="34290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3327400" algn="l"/>
                <a:tab pos="4876800" algn="l"/>
                <a:tab pos="6654800" algn="l"/>
              </a:tabLst>
            </a:pP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		seasonal 		estrus	</a:t>
            </a:r>
          </a:p>
          <a:p>
            <a:pPr marL="34290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3327400" algn="l"/>
                <a:tab pos="4876800" algn="l"/>
                <a:tab pos="6654800" algn="l"/>
              </a:tabLst>
            </a:pPr>
            <a:endParaRPr lang="en-US" b="1" dirty="0">
              <a:solidFill>
                <a:prstClr val="black"/>
              </a:solidFill>
              <a:latin typeface="Helvetica" charset="0"/>
              <a:cs typeface="Arial" pitchFamily="34" charset="0"/>
            </a:endParaRPr>
          </a:p>
          <a:p>
            <a:pPr marL="34290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3327400" algn="l"/>
                <a:tab pos="4876800" algn="l"/>
                <a:tab pos="6654800" algn="l"/>
              </a:tabLst>
            </a:pP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sow	    21 days	48-72 </a:t>
            </a:r>
            <a:r>
              <a:rPr lang="en-US" b="1" dirty="0" err="1">
                <a:solidFill>
                  <a:prstClr val="black"/>
                </a:solidFill>
                <a:latin typeface="Helvetica" charset="0"/>
                <a:cs typeface="Arial" pitchFamily="34" charset="0"/>
              </a:rPr>
              <a:t>hr</a:t>
            </a: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	35-45 </a:t>
            </a:r>
            <a:r>
              <a:rPr lang="en-US" b="1" dirty="0" err="1">
                <a:solidFill>
                  <a:prstClr val="black"/>
                </a:solidFill>
                <a:latin typeface="Helvetica" charset="0"/>
                <a:cs typeface="Arial" pitchFamily="34" charset="0"/>
              </a:rPr>
              <a:t>hr</a:t>
            </a: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	115 days</a:t>
            </a:r>
          </a:p>
          <a:p>
            <a:pPr marL="34290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3327400" algn="l"/>
                <a:tab pos="4876800" algn="l"/>
                <a:tab pos="6654800" algn="l"/>
              </a:tabLst>
            </a:pP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		  </a:t>
            </a:r>
            <a:r>
              <a:rPr lang="en-US" b="1" dirty="0" err="1">
                <a:solidFill>
                  <a:prstClr val="black"/>
                </a:solidFill>
                <a:latin typeface="Helvetica" charset="0"/>
                <a:cs typeface="Arial" pitchFamily="34" charset="0"/>
              </a:rPr>
              <a:t>polyestrus</a:t>
            </a: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		after start	</a:t>
            </a:r>
          </a:p>
          <a:p>
            <a:pPr marL="34290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3327400" algn="l"/>
                <a:tab pos="4876800" algn="l"/>
                <a:tab pos="6654800" algn="l"/>
              </a:tabLst>
            </a:pP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				estrus</a:t>
            </a:r>
          </a:p>
          <a:p>
            <a:pPr marL="34290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3327400" algn="l"/>
                <a:tab pos="4876800" algn="l"/>
                <a:tab pos="6654800" algn="l"/>
              </a:tabLst>
            </a:pPr>
            <a:endParaRPr lang="en-US" b="1" dirty="0">
              <a:solidFill>
                <a:prstClr val="black"/>
              </a:solidFill>
              <a:latin typeface="Helvetica" charset="0"/>
              <a:cs typeface="Arial" pitchFamily="34" charset="0"/>
            </a:endParaRPr>
          </a:p>
          <a:p>
            <a:pPr marL="34290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3327400" algn="l"/>
                <a:tab pos="4876800" algn="l"/>
                <a:tab pos="6654800" algn="l"/>
              </a:tabLst>
            </a:pP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mare	    21 days	4-8 days	3-6 day of	335 days</a:t>
            </a:r>
          </a:p>
          <a:p>
            <a:pPr marL="34290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3327400" algn="l"/>
                <a:tab pos="4876800" algn="l"/>
                <a:tab pos="6654800" algn="l"/>
              </a:tabLst>
            </a:pP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		seasonal 		estrus	</a:t>
            </a:r>
          </a:p>
          <a:p>
            <a:pPr marL="34290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3327400" algn="l"/>
                <a:tab pos="4876800" algn="l"/>
                <a:tab pos="6654800" algn="l"/>
              </a:tabLst>
            </a:pP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		  </a:t>
            </a:r>
            <a:r>
              <a:rPr lang="en-US" b="1" dirty="0" err="1">
                <a:solidFill>
                  <a:prstClr val="black"/>
                </a:solidFill>
                <a:latin typeface="Helvetica" charset="0"/>
                <a:cs typeface="Arial" pitchFamily="34" charset="0"/>
              </a:rPr>
              <a:t>polyestrus</a:t>
            </a: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		(1-2 days </a:t>
            </a:r>
          </a:p>
          <a:p>
            <a:pPr marL="34290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3327400" algn="l"/>
                <a:tab pos="4876800" algn="l"/>
                <a:tab pos="6654800" algn="l"/>
              </a:tabLst>
            </a:pP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				before end of</a:t>
            </a:r>
          </a:p>
          <a:p>
            <a:pPr marL="34290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3327400" algn="l"/>
                <a:tab pos="4876800" algn="l"/>
                <a:tab pos="6654800" algn="l"/>
              </a:tabLst>
            </a:pP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				estrus)</a:t>
            </a:r>
          </a:p>
          <a:p>
            <a:pPr marL="34290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3327400" algn="l"/>
                <a:tab pos="4876800" algn="l"/>
                <a:tab pos="6654800" algn="l"/>
              </a:tabLst>
            </a:pPr>
            <a:endParaRPr lang="en-US" b="1" dirty="0">
              <a:solidFill>
                <a:prstClr val="black"/>
              </a:solidFill>
              <a:latin typeface="Helvetica" charset="0"/>
              <a:cs typeface="Arial" pitchFamily="34" charset="0"/>
            </a:endParaRPr>
          </a:p>
          <a:p>
            <a:pPr marL="34290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3327400" algn="l"/>
                <a:tab pos="4876800" algn="l"/>
                <a:tab pos="6654800" algn="l"/>
              </a:tabLst>
            </a:pP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Doe                 21 days                 30-40 </a:t>
            </a:r>
            <a:r>
              <a:rPr lang="en-US" b="1" dirty="0" err="1">
                <a:solidFill>
                  <a:prstClr val="black"/>
                </a:solidFill>
                <a:latin typeface="Helvetica" charset="0"/>
                <a:cs typeface="Arial" pitchFamily="34" charset="0"/>
              </a:rPr>
              <a:t>hrs</a:t>
            </a: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       few </a:t>
            </a:r>
            <a:r>
              <a:rPr lang="en-US" b="1" dirty="0" err="1">
                <a:solidFill>
                  <a:prstClr val="black"/>
                </a:solidFill>
                <a:latin typeface="Helvetica" charset="0"/>
                <a:cs typeface="Arial" pitchFamily="34" charset="0"/>
              </a:rPr>
              <a:t>hrs</a:t>
            </a: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 after          149 days</a:t>
            </a:r>
          </a:p>
          <a:p>
            <a:pPr marL="34290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3327400" algn="l"/>
                <a:tab pos="4876800" algn="l"/>
                <a:tab pos="6654800" algn="l"/>
              </a:tabLst>
            </a:pPr>
            <a:r>
              <a:rPr lang="en-US" b="1" dirty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                       </a:t>
            </a:r>
            <a:r>
              <a:rPr lang="en-US" b="1" dirty="0" smtClean="0">
                <a:solidFill>
                  <a:prstClr val="black"/>
                </a:solidFill>
                <a:latin typeface="Helvetica" charset="0"/>
                <a:cs typeface="Arial" pitchFamily="34" charset="0"/>
              </a:rPr>
              <a:t>seasonal                                          </a:t>
            </a: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ovulation</a:t>
            </a:r>
            <a:endParaRPr lang="en-US" b="1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44388" name="Line 4"/>
          <p:cNvSpPr>
            <a:spLocks noChangeShapeType="1"/>
          </p:cNvSpPr>
          <p:nvPr/>
        </p:nvSpPr>
        <p:spPr bwMode="auto">
          <a:xfrm>
            <a:off x="549275" y="1066800"/>
            <a:ext cx="7950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389" name="Line 5"/>
          <p:cNvSpPr>
            <a:spLocks noChangeShapeType="1"/>
          </p:cNvSpPr>
          <p:nvPr/>
        </p:nvSpPr>
        <p:spPr bwMode="auto">
          <a:xfrm>
            <a:off x="549275" y="1828800"/>
            <a:ext cx="7950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549275" y="5715000"/>
            <a:ext cx="7950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520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icrosoft PowerPoint 4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PowerPoint 4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Microsoft PowerPoint 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PowerPoint 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PowerPoint 4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PowerPoint 4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PowerPoint 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PowerPoint 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PowerPoint 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308</Words>
  <Application>Microsoft Office PowerPoint</Application>
  <PresentationFormat>عرض على الشاشة (3:4)‏</PresentationFormat>
  <Paragraphs>119</Paragraphs>
  <Slides>20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7</vt:i4>
      </vt:variant>
      <vt:variant>
        <vt:lpstr>عناوين الشرائح</vt:lpstr>
      </vt:variant>
      <vt:variant>
        <vt:i4>20</vt:i4>
      </vt:variant>
    </vt:vector>
  </HeadingPairs>
  <TitlesOfParts>
    <vt:vector size="27" baseType="lpstr">
      <vt:lpstr>Office Theme</vt:lpstr>
      <vt:lpstr>2_Office Theme</vt:lpstr>
      <vt:lpstr>1_Office Theme</vt:lpstr>
      <vt:lpstr>4_Office Theme</vt:lpstr>
      <vt:lpstr>6_Office Theme</vt:lpstr>
      <vt:lpstr>Microsoft PowerPoint 4</vt:lpstr>
      <vt:lpstr>نسق Office</vt:lpstr>
      <vt:lpstr>The estrous cycle</vt:lpstr>
      <vt:lpstr>Definition </vt:lpstr>
      <vt:lpstr>Causes of Anestrus</vt:lpstr>
      <vt:lpstr>عرض تقديمي في PowerPoint</vt:lpstr>
      <vt:lpstr>Animals classified according to estrous cycle (TYPES OF ESTROUS CYCLE)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Secondary Signs of Estrus</vt:lpstr>
      <vt:lpstr>عرض تقديمي في PowerPoint</vt:lpstr>
      <vt:lpstr>عرض تقديمي في PowerPoint</vt:lpstr>
      <vt:lpstr>Ovary - CL and Follicle</vt:lpstr>
      <vt:lpstr>Animals induced ovulation</vt:lpstr>
      <vt:lpstr>Spontaneous Ovulators</vt:lpstr>
      <vt:lpstr>Induced Ovulators</vt:lpstr>
      <vt:lpstr>عرض تقديمي في PowerPoint</vt:lpstr>
      <vt:lpstr>Met estrous Bleeding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emad</dc:creator>
  <cp:lastModifiedBy>UMALQURA</cp:lastModifiedBy>
  <cp:revision>75</cp:revision>
  <dcterms:created xsi:type="dcterms:W3CDTF">2014-10-29T17:59:28Z</dcterms:created>
  <dcterms:modified xsi:type="dcterms:W3CDTF">2017-10-22T20:09:44Z</dcterms:modified>
</cp:coreProperties>
</file>